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343" r:id="rId5"/>
    <p:sldId id="5929" r:id="rId6"/>
    <p:sldId id="5925" r:id="rId7"/>
    <p:sldId id="5860" r:id="rId8"/>
    <p:sldId id="5926" r:id="rId9"/>
    <p:sldId id="5903" r:id="rId10"/>
    <p:sldId id="5924" r:id="rId11"/>
    <p:sldId id="1469" r:id="rId12"/>
    <p:sldId id="5875" r:id="rId13"/>
    <p:sldId id="5887" r:id="rId14"/>
    <p:sldId id="5909" r:id="rId15"/>
    <p:sldId id="5927" r:id="rId16"/>
    <p:sldId id="5904" r:id="rId17"/>
    <p:sldId id="5897" r:id="rId18"/>
    <p:sldId id="5907" r:id="rId19"/>
    <p:sldId id="286" r:id="rId20"/>
    <p:sldId id="5822" r:id="rId21"/>
    <p:sldId id="5931" r:id="rId22"/>
    <p:sldId id="5932" r:id="rId23"/>
    <p:sldId id="5913" r:id="rId24"/>
    <p:sldId id="5918" r:id="rId25"/>
    <p:sldId id="5916" r:id="rId26"/>
    <p:sldId id="5919" r:id="rId27"/>
    <p:sldId id="5928" r:id="rId28"/>
    <p:sldId id="5922" r:id="rId29"/>
    <p:sldId id="5920" r:id="rId30"/>
    <p:sldId id="5923" r:id="rId31"/>
    <p:sldId id="5843" r:id="rId32"/>
    <p:sldId id="5874" r:id="rId33"/>
    <p:sldId id="1451" r:id="rId34"/>
    <p:sldId id="1474" r:id="rId35"/>
    <p:sldId id="366" r:id="rId36"/>
  </p:sldIdLst>
  <p:sldSz cx="12192000" cy="6858000"/>
  <p:notesSz cx="6858000" cy="9144000"/>
  <p:custDataLst>
    <p:tags r:id="rId38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63"/>
    <a:srgbClr val="64B8DC"/>
    <a:srgbClr val="C0E3F0"/>
    <a:srgbClr val="878787"/>
    <a:srgbClr val="94E0C8"/>
    <a:srgbClr val="FFEDEB"/>
    <a:srgbClr val="575757"/>
    <a:srgbClr val="046294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7" autoAdjust="0"/>
    <p:restoredTop sz="91694"/>
  </p:normalViewPr>
  <p:slideViewPr>
    <p:cSldViewPr snapToGrid="0">
      <p:cViewPr varScale="1">
        <p:scale>
          <a:sx n="198" d="100"/>
          <a:sy n="198" d="100"/>
        </p:scale>
        <p:origin x="1424" y="192"/>
      </p:cViewPr>
      <p:guideLst>
        <p:guide pos="3863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2025/3/13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07F-D045-7F1F-081D-167EA7E2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0152E-858E-0F8F-0868-21BF1433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E9842-AC72-9945-7EB7-D73D34637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↓</a:t>
            </a:r>
            <a:r>
              <a:rPr lang="en-GB" dirty="0" err="1"/>
              <a:t>AirTagを使用した事件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ascii.jp</a:t>
            </a:r>
            <a:r>
              <a:rPr lang="en-US" dirty="0"/>
              <a:t>/</a:t>
            </a:r>
            <a:r>
              <a:rPr lang="en-US" dirty="0" err="1"/>
              <a:t>elem</a:t>
            </a:r>
            <a:r>
              <a:rPr lang="en-US" dirty="0"/>
              <a:t>/000/004/219/4219026/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ADA0-B57E-83A5-F7D1-5EB71C82F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632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333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213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BF6-E124-80EA-6637-7414C141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9F366D-3D74-E87C-805E-22E02A4BF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586974-81E0-5B8F-8AEC-4114A5D43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B0C3B4-1E4F-24D4-C233-5F88A33D9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2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66A7-07F3-C3CD-D5CD-54FF01A3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E190FB-4484-EC08-E865-865CAAD75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61372B-BA07-2169-6DD2-BC398019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DD377-7E6C-0FC5-4F1A-69CDFED64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20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F5A8-FA69-D133-A8ED-A374DB8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BDE580B-BE5F-74CC-7386-F95B19A5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D17393-414E-164F-A91D-29DBADEE5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EB3AEB-D842-BE83-C0F5-7D13C860E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83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3314-0E19-2B1F-152C-6C8EE5D0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8DCBE-C427-4A99-9C79-4F0CB79AE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3E32-5B3F-6E2E-6DCB-1DA5CEF0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86706-D0C2-06EB-A107-F1356E38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5243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56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2190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328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6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4F6B9-FAE2-50BF-D819-DEAAA56D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42D62-BA07-BCC9-0CCF-86639B88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FB9FD-C5CA-D16D-6434-7611923C5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The objective of this research is to generate high-quality synthetic data of BLE packets using the Markov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1A12-9979-8CF5-C5FA-3ADC431FA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978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CDED-D49F-D31E-FB63-E3BA6BF2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434F-A639-3D47-89B1-23DA5A975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00C2A-53C5-A72A-3CEB-28C6514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67AA-84BA-EF39-E504-BEE067DEE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2360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6324-C4DE-8840-691D-AC33B3CB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6200-5BA4-7025-CDF8-0BCF28CD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99E0C-5A2C-6B32-67F4-97156D64A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E2CAF-B591-6CE2-0076-D37E6A6EF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439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The next task is to evaluate the synthetic data. The evaluation will be conducted from two perspectives.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884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3955-12D1-12F9-7DA6-6904B1C8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91FED-2949-FB8A-5858-485B736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06371-DB81-8CD0-3DC3-76FFA34B4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AF93-07CD-088A-AF43-A860DC91B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455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41A8-26CB-CD1A-45F4-D886DBA1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F5295-C49C-6E23-B52E-119CF95F9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11F44-75B1-1DB5-AB11-B0AB33153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81F42-A826-BF89-E089-9D001C9D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657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1.emf"/><Relationship Id="rId4" Type="http://schemas.openxmlformats.org/officeDocument/2006/relationships/image" Target="../media/image33.sv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svg"/><Relationship Id="rId7" Type="http://schemas.openxmlformats.org/officeDocument/2006/relationships/image" Target="../media/image5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2.svg"/><Relationship Id="rId9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emf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2.svg"/><Relationship Id="rId10" Type="http://schemas.openxmlformats.org/officeDocument/2006/relationships/image" Target="../media/image63.emf"/><Relationship Id="rId4" Type="http://schemas.openxmlformats.org/officeDocument/2006/relationships/image" Target="../media/image11.png"/><Relationship Id="rId9" Type="http://schemas.openxmlformats.org/officeDocument/2006/relationships/image" Target="../media/image7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5.png"/><Relationship Id="rId5" Type="http://schemas.openxmlformats.org/officeDocument/2006/relationships/tags" Target="../tags/tag6.xml"/><Relationship Id="rId10" Type="http://schemas.openxmlformats.org/officeDocument/2006/relationships/image" Target="../media/image18.svg"/><Relationship Id="rId4" Type="http://schemas.openxmlformats.org/officeDocument/2006/relationships/tags" Target="../tags/tag5.xml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nzz.ch/panorama/airtag-stalking-hat-apple-die-gefahr-unterschaetzt-ld.1688765?reduce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20min.ch/story/ich-hatte-panik-bernerin-19-findet-fremden-airtag-unter-ihrem-beifahrersitz-460234987350" TargetMode="External"/><Relationship Id="rId11" Type="http://schemas.openxmlformats.org/officeDocument/2006/relationships/image" Target="../media/image14.svg"/><Relationship Id="rId5" Type="http://schemas.openxmlformats.org/officeDocument/2006/relationships/hyperlink" Target="https://www.statista.com/statistics/750569/worldwide-bluetooth-low-energy-device-market-volume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17.03.2025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A1407-FA72-81EB-3E53-BD006E5B7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F9DD-3D06-62D8-77A9-6A4B9BA2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B8F70-0C19-7B3D-B93B-45A90D39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Synthetic Data Generation Pipeline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10CBA00-2929-3F3F-80AB-D0D0BB81D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AAD79-FA99-2537-A3CA-908471BD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8" y="1211506"/>
            <a:ext cx="10660805" cy="49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4810-C7BC-BE82-F136-1A34F238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0DD585-4787-59AE-2BB0-743B72B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Example of the State Transition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F10ADAB-FB32-94F9-4926-45723C7FF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11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8FD676A7-C230-DFD3-33F5-DB73AD85F33E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98408FED-4460-7696-1CC8-89AB17102FBA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State Transition Model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15DC9CFB-48E9-E924-B2F3-0C307376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85302A-D49A-0D56-D7DD-52530B007083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5E83DF66-6FD7-A5FC-7003-435D1B84AE4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State Transition 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1BA3739A-88D6-3A7A-ED65-E43944DB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65DB43-CED2-BADF-1673-89DFD7834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80" y="1560977"/>
            <a:ext cx="4826978" cy="50172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E844D2-9037-D573-8342-59062FE7E45A}"/>
              </a:ext>
            </a:extLst>
          </p:cNvPr>
          <p:cNvGrpSpPr/>
          <p:nvPr/>
        </p:nvGrpSpPr>
        <p:grpSpPr>
          <a:xfrm>
            <a:off x="6116644" y="1989138"/>
            <a:ext cx="5679784" cy="2824024"/>
            <a:chOff x="6193913" y="1989138"/>
            <a:chExt cx="5679784" cy="2824024"/>
          </a:xfrm>
        </p:grpSpPr>
        <p:cxnSp>
          <p:nvCxnSpPr>
            <p:cNvPr id="51" name="直線コネクタ 14">
              <a:extLst>
                <a:ext uri="{FF2B5EF4-FFF2-40B4-BE49-F238E27FC236}">
                  <a16:creationId xmlns:a16="http://schemas.microsoft.com/office/drawing/2014/main" id="{25384C46-C0AE-AB0C-070C-30A4959005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3913" y="1989138"/>
              <a:ext cx="56266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BA64A2-4FA3-03C2-5B64-5514B7CD646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3288204"/>
              <a:ext cx="39240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CEA87EA3-7948-188A-9353-5860F39B0BF9}"/>
                </a:ext>
              </a:extLst>
            </p:cNvPr>
            <p:cNvSpPr txBox="1"/>
            <p:nvPr/>
          </p:nvSpPr>
          <p:spPr>
            <a:xfrm>
              <a:off x="9590456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0B98E5AA-1683-B58F-4450-7E116017C8CA}"/>
                </a:ext>
              </a:extLst>
            </p:cNvPr>
            <p:cNvSpPr txBox="1"/>
            <p:nvPr/>
          </p:nvSpPr>
          <p:spPr>
            <a:xfrm>
              <a:off x="10635927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A5EC10D5-A879-8B72-1BD9-3BE628502BCD}"/>
                </a:ext>
              </a:extLst>
            </p:cNvPr>
            <p:cNvSpPr txBox="1"/>
            <p:nvPr/>
          </p:nvSpPr>
          <p:spPr>
            <a:xfrm>
              <a:off x="8544985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BA44AB95-71DF-32D2-A9A4-7BBE9F7730A1}"/>
                </a:ext>
              </a:extLst>
            </p:cNvPr>
            <p:cNvSpPr txBox="1"/>
            <p:nvPr/>
          </p:nvSpPr>
          <p:spPr>
            <a:xfrm>
              <a:off x="7713509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A4DF4D5-CBC3-B2CA-614E-B096E501E53F}"/>
                </a:ext>
              </a:extLst>
            </p:cNvPr>
            <p:cNvSpPr txBox="1"/>
            <p:nvPr/>
          </p:nvSpPr>
          <p:spPr>
            <a:xfrm>
              <a:off x="8687648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0.000000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10E5124C-0F02-1668-AB14-BF91D98D5C04}"/>
                </a:ext>
              </a:extLst>
            </p:cNvPr>
            <p:cNvSpPr txBox="1"/>
            <p:nvPr/>
          </p:nvSpPr>
          <p:spPr>
            <a:xfrm>
              <a:off x="966178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0.000419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EDC81FAB-C288-0012-A12A-3A7C2A3B3EC0}"/>
                </a:ext>
              </a:extLst>
            </p:cNvPr>
            <p:cNvSpPr txBox="1"/>
            <p:nvPr/>
          </p:nvSpPr>
          <p:spPr>
            <a:xfrm>
              <a:off x="1063592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0.999581</a:t>
              </a: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51ED2AC-EAFB-B61B-D4E2-D2D01432CA57}"/>
                </a:ext>
              </a:extLst>
            </p:cNvPr>
            <p:cNvSpPr txBox="1"/>
            <p:nvPr/>
          </p:nvSpPr>
          <p:spPr>
            <a:xfrm>
              <a:off x="7713509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A03E1EA8-38C4-DBF8-BD56-5F1A76A13AAE}"/>
                </a:ext>
              </a:extLst>
            </p:cNvPr>
            <p:cNvSpPr txBox="1"/>
            <p:nvPr/>
          </p:nvSpPr>
          <p:spPr>
            <a:xfrm>
              <a:off x="8687648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0.333054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BF044294-D69C-27FF-7EE2-C1FECF39C52A}"/>
                </a:ext>
              </a:extLst>
            </p:cNvPr>
            <p:cNvSpPr txBox="1"/>
            <p:nvPr/>
          </p:nvSpPr>
          <p:spPr>
            <a:xfrm>
              <a:off x="966178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0.001398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2DC484CA-A078-AE07-73CF-7517EE23B79F}"/>
                </a:ext>
              </a:extLst>
            </p:cNvPr>
            <p:cNvSpPr txBox="1"/>
            <p:nvPr/>
          </p:nvSpPr>
          <p:spPr>
            <a:xfrm>
              <a:off x="1063592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0.665549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9D5144-C9C8-382C-A6F9-8D4A93FB7D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4813162"/>
              <a:ext cx="392400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20">
              <a:extLst>
                <a:ext uri="{FF2B5EF4-FFF2-40B4-BE49-F238E27FC236}">
                  <a16:creationId xmlns:a16="http://schemas.microsoft.com/office/drawing/2014/main" id="{93CFFEF7-A39F-0B5D-6F29-B4625FCC280E}"/>
                </a:ext>
              </a:extLst>
            </p:cNvPr>
            <p:cNvSpPr txBox="1"/>
            <p:nvPr/>
          </p:nvSpPr>
          <p:spPr>
            <a:xfrm>
              <a:off x="7713509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テキスト ボックス 20">
              <a:extLst>
                <a:ext uri="{FF2B5EF4-FFF2-40B4-BE49-F238E27FC236}">
                  <a16:creationId xmlns:a16="http://schemas.microsoft.com/office/drawing/2014/main" id="{D5250284-663B-D636-D906-F1EAA6D33CA3}"/>
                </a:ext>
              </a:extLst>
            </p:cNvPr>
            <p:cNvSpPr txBox="1"/>
            <p:nvPr/>
          </p:nvSpPr>
          <p:spPr>
            <a:xfrm>
              <a:off x="8687648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0.000069</a:t>
              </a:r>
            </a:p>
          </p:txBody>
        </p:sp>
        <p:sp>
          <p:nvSpPr>
            <p:cNvPr id="11" name="テキスト ボックス 20">
              <a:extLst>
                <a:ext uri="{FF2B5EF4-FFF2-40B4-BE49-F238E27FC236}">
                  <a16:creationId xmlns:a16="http://schemas.microsoft.com/office/drawing/2014/main" id="{17A4D6F4-F070-6234-A133-0BD9021FE6BE}"/>
                </a:ext>
              </a:extLst>
            </p:cNvPr>
            <p:cNvSpPr txBox="1"/>
            <p:nvPr/>
          </p:nvSpPr>
          <p:spPr>
            <a:xfrm>
              <a:off x="966178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0.492758</a:t>
              </a: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25D29E03-16AA-062B-60F9-95CC909D3454}"/>
                </a:ext>
              </a:extLst>
            </p:cNvPr>
            <p:cNvSpPr txBox="1"/>
            <p:nvPr/>
          </p:nvSpPr>
          <p:spPr>
            <a:xfrm>
              <a:off x="1063592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0.507173</a:t>
              </a:r>
            </a:p>
          </p:txBody>
        </p:sp>
        <p:sp>
          <p:nvSpPr>
            <p:cNvPr id="4" name="テキスト ボックス 20">
              <a:extLst>
                <a:ext uri="{FF2B5EF4-FFF2-40B4-BE49-F238E27FC236}">
                  <a16:creationId xmlns:a16="http://schemas.microsoft.com/office/drawing/2014/main" id="{58E4FEAA-564E-718C-B3CA-6B97BDEB4E2F}"/>
                </a:ext>
              </a:extLst>
            </p:cNvPr>
            <p:cNvSpPr txBox="1"/>
            <p:nvPr/>
          </p:nvSpPr>
          <p:spPr>
            <a:xfrm>
              <a:off x="9451746" y="2439597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Next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05A1C91-788D-1014-A95E-17FA0B1CFF25}"/>
                </a:ext>
              </a:extLst>
            </p:cNvPr>
            <p:cNvSpPr txBox="1"/>
            <p:nvPr/>
          </p:nvSpPr>
          <p:spPr>
            <a:xfrm>
              <a:off x="6340811" y="3858482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Current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0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30F6-EE93-2602-D473-A09F43B2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F917-B0D6-D8F5-1ED3-6F27407575F5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D6E3AD2-817D-3F3C-B5CD-F0B762F776D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BD659FFA-2215-4B43-218E-1004E8A00528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57AE630-5E30-A300-C0F9-1E31A80D336D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BAC4-93D4-00BD-43A3-E8ED66EB4E1F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D6983-FB6B-BE23-3A00-F8A9EBA7D158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D6037-181F-C05E-9D8E-758478DC48D1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C2305-C033-9CAB-DECE-7DC27CC0BC72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CF15ED-BF3C-EA9D-223F-A65522EA5F18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6DE3E-C63C-5CB0-9A24-40F0DE9E4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492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Evaluation Perspectives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5811-68CF-1AC9-5C2C-4D930522E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4E38D-0A8E-F302-981F-4292F33D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01" y="2992480"/>
            <a:ext cx="4204365" cy="315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A59E2-C22C-DEC7-74CD-D0432EE92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58" y="3231056"/>
            <a:ext cx="4761600" cy="26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8BCD-EBF1-9750-235A-A25EFF37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6F623-CC5A-62FD-5B04-26B44A2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65E2671-DE43-2281-6E1A-EBDE085C28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03395A8F-3BA2-293D-E668-97EF64D31610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F5F05512-CBFD-0BF3-3AD5-7A820D994CAF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Diagram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5A668BA1-9986-74F7-3B66-F87DC601C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F8C96-3AEA-4E4B-A366-6CEA2611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787" y="2033449"/>
            <a:ext cx="4039565" cy="30318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E6C193-8A18-D51A-70E0-C9984FD2F9C1}"/>
              </a:ext>
            </a:extLst>
          </p:cNvPr>
          <p:cNvGrpSpPr/>
          <p:nvPr/>
        </p:nvGrpSpPr>
        <p:grpSpPr>
          <a:xfrm>
            <a:off x="3375660" y="5109623"/>
            <a:ext cx="5440680" cy="360000"/>
            <a:chOff x="469432" y="4720277"/>
            <a:chExt cx="5440680" cy="360000"/>
          </a:xfrm>
        </p:grpSpPr>
        <p:cxnSp>
          <p:nvCxnSpPr>
            <p:cNvPr id="24" name="直線コネクタ 125">
              <a:extLst>
                <a:ext uri="{FF2B5EF4-FFF2-40B4-BE49-F238E27FC236}">
                  <a16:creationId xmlns:a16="http://schemas.microsoft.com/office/drawing/2014/main" id="{C74F8CA7-3A38-D3B1-1843-1541DB8F6826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33">
              <a:extLst>
                <a:ext uri="{FF2B5EF4-FFF2-40B4-BE49-F238E27FC236}">
                  <a16:creationId xmlns:a16="http://schemas.microsoft.com/office/drawing/2014/main" id="{46BB98C7-0D00-6788-9C61-DF283696B4B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6" name="円/楕円 126">
                <a:extLst>
                  <a:ext uri="{FF2B5EF4-FFF2-40B4-BE49-F238E27FC236}">
                    <a16:creationId xmlns:a16="http://schemas.microsoft.com/office/drawing/2014/main" id="{D4B6DD68-40D1-D28C-13A1-FA4CE2FFC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543CA925-FA5B-D896-A5FE-03A32765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336D67-8652-9FF4-6702-6A734157A839}"/>
              </a:ext>
            </a:extLst>
          </p:cNvPr>
          <p:cNvSpPr/>
          <p:nvPr/>
        </p:nvSpPr>
        <p:spPr>
          <a:xfrm>
            <a:off x="371475" y="5513935"/>
            <a:ext cx="11449050" cy="6088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bg1"/>
                </a:solidFill>
                <a:latin typeface="Meiryo" panose="020B0604030504040204" pitchFamily="34" charset="-128"/>
              </a:rPr>
              <a:t>No significant structural difference between original and synthetic datasets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E264AE7B-EAB3-E800-2EDD-6B1061A1BD0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CC71C-9A07-D0FF-FE0F-FAEA6E028717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FE3FDB4B-2F39-B21E-376E-5E8F3ACFAA3E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5C7F91D2-BF0D-68F6-6BD2-94775FD9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8E28FE-B693-B739-0633-FA4DF1351280}"/>
              </a:ext>
            </a:extLst>
          </p:cNvPr>
          <p:cNvGrpSpPr/>
          <p:nvPr/>
        </p:nvGrpSpPr>
        <p:grpSpPr>
          <a:xfrm>
            <a:off x="6275514" y="2928149"/>
            <a:ext cx="5598183" cy="1242462"/>
            <a:chOff x="6222342" y="2344100"/>
            <a:chExt cx="5598183" cy="1242462"/>
          </a:xfrm>
        </p:grpSpPr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E6520BD2-8544-F12C-46DE-6A9FD113B143}"/>
                </a:ext>
              </a:extLst>
            </p:cNvPr>
            <p:cNvSpPr txBox="1"/>
            <p:nvPr/>
          </p:nvSpPr>
          <p:spPr>
            <a:xfrm>
              <a:off x="6222342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Original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9E8617-0678-5EF8-F47F-EB2DE889C8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2704155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92BB0AA9-EB89-ECCD-3CA3-71977718151B}"/>
                </a:ext>
              </a:extLst>
            </p:cNvPr>
            <p:cNvSpPr txBox="1"/>
            <p:nvPr/>
          </p:nvSpPr>
          <p:spPr>
            <a:xfrm>
              <a:off x="9093284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5EECA7EA-9C82-614C-B6A4-BAC930AD7701}"/>
                </a:ext>
              </a:extLst>
            </p:cNvPr>
            <p:cNvSpPr txBox="1"/>
            <p:nvPr/>
          </p:nvSpPr>
          <p:spPr>
            <a:xfrm>
              <a:off x="10582755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5533542F-9AB8-6457-722D-36AB2E8DE749}"/>
                </a:ext>
              </a:extLst>
            </p:cNvPr>
            <p:cNvSpPr txBox="1"/>
            <p:nvPr/>
          </p:nvSpPr>
          <p:spPr>
            <a:xfrm>
              <a:off x="7603813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E2BA9E2-465B-8D6E-64D1-E7924B351670}"/>
                </a:ext>
              </a:extLst>
            </p:cNvPr>
            <p:cNvSpPr txBox="1"/>
            <p:nvPr/>
          </p:nvSpPr>
          <p:spPr>
            <a:xfrm>
              <a:off x="6222342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Synthetic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6484C08-5A5E-973A-CE3D-DF1F05C6066E}"/>
                </a:ext>
              </a:extLst>
            </p:cNvPr>
            <p:cNvSpPr txBox="1"/>
            <p:nvPr/>
          </p:nvSpPr>
          <p:spPr>
            <a:xfrm>
              <a:off x="7675813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60.316998</a:t>
              </a: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DA7CB7B5-79C5-A403-7BA3-02743B3C1E5E}"/>
                </a:ext>
              </a:extLst>
            </p:cNvPr>
            <p:cNvSpPr txBox="1"/>
            <p:nvPr/>
          </p:nvSpPr>
          <p:spPr>
            <a:xfrm>
              <a:off x="7675813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60.334167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85919A7D-B492-EA27-747F-CE5870232B6E}"/>
                </a:ext>
              </a:extLst>
            </p:cNvPr>
            <p:cNvSpPr txBox="1"/>
            <p:nvPr/>
          </p:nvSpPr>
          <p:spPr>
            <a:xfrm>
              <a:off x="9129284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29.765371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02EA5BD6-35DC-1199-CB53-48410D90CE23}"/>
                </a:ext>
              </a:extLst>
            </p:cNvPr>
            <p:cNvSpPr txBox="1"/>
            <p:nvPr/>
          </p:nvSpPr>
          <p:spPr>
            <a:xfrm>
              <a:off x="9129284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29.711667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54FA6FFE-5AB6-44BD-E278-C90BF15EDD25}"/>
                </a:ext>
              </a:extLst>
            </p:cNvPr>
            <p:cNvSpPr txBox="1"/>
            <p:nvPr/>
          </p:nvSpPr>
          <p:spPr>
            <a:xfrm>
              <a:off x="10582755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9.917630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9168DAAF-0C1D-9A04-E6D4-2A2DB9A3AE85}"/>
                </a:ext>
              </a:extLst>
            </p:cNvPr>
            <p:cNvSpPr txBox="1"/>
            <p:nvPr/>
          </p:nvSpPr>
          <p:spPr>
            <a:xfrm>
              <a:off x="10582755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9.954167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3FD2CD-AB00-E610-867A-760CA3D862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3586562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2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53266-B8B2-6357-2F2E-03A04A0B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B6F8EA-44A6-BA79-C956-365B694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A122AD0B-FB56-F46F-EBA1-94E69439A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DAF39DB6-C2C4-FC4A-5690-D0F386EFE261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3DF643DF-A28B-10B6-631F-B0C3AD8D3911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Length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ADE75EA1-3F38-C09B-5F73-7EEF20CA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540749D5-3AC5-0958-EE38-41E06E87E658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02B0-82F2-2D83-82B9-4A491D42223F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995CA0E7-CC2C-B3E6-38BE-9F4C89A07E8B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Advertising Data type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Presentation with bar chart outline">
              <a:extLst>
                <a:ext uri="{FF2B5EF4-FFF2-40B4-BE49-F238E27FC236}">
                  <a16:creationId xmlns:a16="http://schemas.microsoft.com/office/drawing/2014/main" id="{44B8402C-405B-DF08-6B49-459C755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17DB2-3808-37B8-303F-FD14527F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31" y="2562973"/>
            <a:ext cx="5042876" cy="3052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C81F-C608-4D56-7ED7-121CB605C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995" y="2733822"/>
            <a:ext cx="5511142" cy="27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PDU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61BB74AF-1577-4CD6-910A-4A610C48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31D6B3-46AB-46A5-B599-C605F8F96C79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UUID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50A1D05-56DE-439E-AE2C-5B2CD5E27DBF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16937A-FD47-453F-AACE-5AE9960D71B7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SmartTag type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B936CB-403F-416B-9A88-FF8488624443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Presentation with bar chart outline">
            <a:extLst>
              <a:ext uri="{FF2B5EF4-FFF2-40B4-BE49-F238E27FC236}">
                <a16:creationId xmlns:a16="http://schemas.microsoft.com/office/drawing/2014/main" id="{FEDE351D-F673-4C33-BBCA-D1417426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Presentation with bar chart outline">
            <a:extLst>
              <a:ext uri="{FF2B5EF4-FFF2-40B4-BE49-F238E27FC236}">
                <a16:creationId xmlns:a16="http://schemas.microsoft.com/office/drawing/2014/main" id="{7D38B2C4-D779-4568-BD40-42227F35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F298-4893-E942-9E87-49C1C45B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75" y="2838922"/>
            <a:ext cx="3332050" cy="250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E0444-1FED-9198-0ADC-74F927D1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38" y="2838922"/>
            <a:ext cx="3332050" cy="2500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7D240-2473-638B-6EBE-1A334DE15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13" y="2838922"/>
            <a:ext cx="3332050" cy="250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1BE5-73EA-3A2A-DA4D-80CF8F7AE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E70FF9A-499D-0B20-B09A-C3B2C356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24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15">
            <a:extLst>
              <a:ext uri="{FF2B5EF4-FFF2-40B4-BE49-F238E27FC236}">
                <a16:creationId xmlns:a16="http://schemas.microsoft.com/office/drawing/2014/main" id="{901F0670-21A2-1847-836F-42A7FFEBD630}"/>
              </a:ext>
            </a:extLst>
          </p:cNvPr>
          <p:cNvSpPr txBox="1"/>
          <p:nvPr/>
        </p:nvSpPr>
        <p:spPr>
          <a:xfrm>
            <a:off x="1715536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o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FAA3FD45-6E51-A04B-9CE8-C16B942BA041}"/>
              </a:ext>
            </a:extLst>
          </p:cNvPr>
          <p:cNvSpPr txBox="1"/>
          <p:nvPr/>
        </p:nvSpPr>
        <p:spPr>
          <a:xfrm>
            <a:off x="5109207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20" name="テキスト ボックス 27">
            <a:extLst>
              <a:ext uri="{FF2B5EF4-FFF2-40B4-BE49-F238E27FC236}">
                <a16:creationId xmlns:a16="http://schemas.microsoft.com/office/drawing/2014/main" id="{459E9950-12F0-F649-BFDF-5CE4685B8813}"/>
              </a:ext>
            </a:extLst>
          </p:cNvPr>
          <p:cNvSpPr txBox="1"/>
          <p:nvPr/>
        </p:nvSpPr>
        <p:spPr>
          <a:xfrm>
            <a:off x="8502878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M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245A84-B95A-F24B-FD0C-57426AFE9AB5}"/>
              </a:ext>
            </a:extLst>
          </p:cNvPr>
          <p:cNvGrpSpPr/>
          <p:nvPr/>
        </p:nvGrpSpPr>
        <p:grpSpPr>
          <a:xfrm>
            <a:off x="371477" y="2123744"/>
            <a:ext cx="11449048" cy="626686"/>
            <a:chOff x="371477" y="2037028"/>
            <a:chExt cx="11449048" cy="626686"/>
          </a:xfrm>
        </p:grpSpPr>
        <p:sp>
          <p:nvSpPr>
            <p:cNvPr id="3" name="テキスト ボックス 9">
              <a:extLst>
                <a:ext uri="{FF2B5EF4-FFF2-40B4-BE49-F238E27FC236}">
                  <a16:creationId xmlns:a16="http://schemas.microsoft.com/office/drawing/2014/main" id="{3280FEA5-BE8E-984A-83AF-E022F4EB2256}"/>
                </a:ext>
              </a:extLst>
            </p:cNvPr>
            <p:cNvSpPr txBox="1"/>
            <p:nvPr/>
          </p:nvSpPr>
          <p:spPr>
            <a:xfrm>
              <a:off x="371477" y="2040915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Model Type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コネクタ 33">
              <a:extLst>
                <a:ext uri="{FF2B5EF4-FFF2-40B4-BE49-F238E27FC236}">
                  <a16:creationId xmlns:a16="http://schemas.microsoft.com/office/drawing/2014/main" id="{9987376A-E573-6A45-9854-ABEE4C199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040913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9">
              <a:extLst>
                <a:ext uri="{FF2B5EF4-FFF2-40B4-BE49-F238E27FC236}">
                  <a16:creationId xmlns:a16="http://schemas.microsoft.com/office/drawing/2014/main" id="{BE47F7DA-3FB0-3A47-8CD9-D76888DC7A52}"/>
                </a:ext>
              </a:extLst>
            </p:cNvPr>
            <p:cNvSpPr txBox="1"/>
            <p:nvPr/>
          </p:nvSpPr>
          <p:spPr>
            <a:xfrm>
              <a:off x="1715536" y="2037028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1C95D53-2CC3-3E4C-A065-8AF6F5F647A9}"/>
                </a:ext>
              </a:extLst>
            </p:cNvPr>
            <p:cNvSpPr txBox="1"/>
            <p:nvPr/>
          </p:nvSpPr>
          <p:spPr>
            <a:xfrm>
              <a:off x="5109207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DEE510-D072-1B41-91A8-AB61CB3850FC}"/>
                </a:ext>
              </a:extLst>
            </p:cNvPr>
            <p:cNvSpPr txBox="1"/>
            <p:nvPr/>
          </p:nvSpPr>
          <p:spPr>
            <a:xfrm>
              <a:off x="8508526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E3D4F-15A3-5343-3D9C-644F36361C5D}"/>
              </a:ext>
            </a:extLst>
          </p:cNvPr>
          <p:cNvGrpSpPr/>
          <p:nvPr/>
        </p:nvGrpSpPr>
        <p:grpSpPr>
          <a:xfrm>
            <a:off x="1715536" y="2885036"/>
            <a:ext cx="10099341" cy="0"/>
            <a:chOff x="1715536" y="5290064"/>
            <a:chExt cx="10099341" cy="0"/>
          </a:xfrm>
        </p:grpSpPr>
        <p:cxnSp>
          <p:nvCxnSpPr>
            <p:cNvPr id="5" name="直線コネクタ 13">
              <a:extLst>
                <a:ext uri="{FF2B5EF4-FFF2-40B4-BE49-F238E27FC236}">
                  <a16:creationId xmlns:a16="http://schemas.microsoft.com/office/drawing/2014/main" id="{B2F32156-AA76-D64C-AB2B-852ED8D1F0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13">
              <a:extLst>
                <a:ext uri="{FF2B5EF4-FFF2-40B4-BE49-F238E27FC236}">
                  <a16:creationId xmlns:a16="http://schemas.microsoft.com/office/drawing/2014/main" id="{3D5F1FF9-604F-4B4B-A966-42BEF0F5168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13">
              <a:extLst>
                <a:ext uri="{FF2B5EF4-FFF2-40B4-BE49-F238E27FC236}">
                  <a16:creationId xmlns:a16="http://schemas.microsoft.com/office/drawing/2014/main" id="{6A10BDCA-B4BC-CA4F-A8EC-2D72D020A01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グラフィックス 29" descr="Robot with solid fill">
            <a:extLst>
              <a:ext uri="{FF2B5EF4-FFF2-40B4-BE49-F238E27FC236}">
                <a16:creationId xmlns:a16="http://schemas.microsoft.com/office/drawing/2014/main" id="{EE14BC05-3900-AB42-8970-FD666EF3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15536" y="1341138"/>
            <a:ext cx="648000" cy="648000"/>
          </a:xfrm>
          <a:prstGeom prst="rect">
            <a:avLst/>
          </a:prstGeom>
        </p:spPr>
      </p:pic>
      <p:pic>
        <p:nvPicPr>
          <p:cNvPr id="14" name="グラフィックス 30" descr="Robot with solid fill">
            <a:extLst>
              <a:ext uri="{FF2B5EF4-FFF2-40B4-BE49-F238E27FC236}">
                <a16:creationId xmlns:a16="http://schemas.microsoft.com/office/drawing/2014/main" id="{D6AF9B39-BBA1-C34B-A602-EA153152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09207" y="1341138"/>
            <a:ext cx="648000" cy="648000"/>
          </a:xfrm>
          <a:prstGeom prst="rect">
            <a:avLst/>
          </a:prstGeom>
        </p:spPr>
      </p:pic>
      <p:pic>
        <p:nvPicPr>
          <p:cNvPr id="19" name="グラフィックス 31" descr="Robot with solid fill">
            <a:extLst>
              <a:ext uri="{FF2B5EF4-FFF2-40B4-BE49-F238E27FC236}">
                <a16:creationId xmlns:a16="http://schemas.microsoft.com/office/drawing/2014/main" id="{E4408261-C169-A043-9C94-21077C0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2878" y="1341138"/>
            <a:ext cx="648000" cy="64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714BD-5EA9-AF84-F7AE-8A48083682F9}"/>
              </a:ext>
            </a:extLst>
          </p:cNvPr>
          <p:cNvGrpSpPr/>
          <p:nvPr/>
        </p:nvGrpSpPr>
        <p:grpSpPr>
          <a:xfrm>
            <a:off x="371477" y="3019642"/>
            <a:ext cx="11449048" cy="622802"/>
            <a:chOff x="371477" y="2986908"/>
            <a:chExt cx="11449048" cy="622802"/>
          </a:xfrm>
        </p:grpSpPr>
        <p:sp>
          <p:nvSpPr>
            <p:cNvPr id="21" name="テキスト ボックス 9">
              <a:extLst>
                <a:ext uri="{FF2B5EF4-FFF2-40B4-BE49-F238E27FC236}">
                  <a16:creationId xmlns:a16="http://schemas.microsoft.com/office/drawing/2014/main" id="{A1809485-DE75-FA8B-BD41-9229AE228800}"/>
                </a:ext>
              </a:extLst>
            </p:cNvPr>
            <p:cNvSpPr txBox="1"/>
            <p:nvPr/>
          </p:nvSpPr>
          <p:spPr>
            <a:xfrm>
              <a:off x="371477" y="2986910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Data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5" name="直線コネクタ 33">
              <a:extLst>
                <a:ext uri="{FF2B5EF4-FFF2-40B4-BE49-F238E27FC236}">
                  <a16:creationId xmlns:a16="http://schemas.microsoft.com/office/drawing/2014/main" id="{E5E858A0-4E03-A2B0-62F8-DF9EE4251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986908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19">
              <a:extLst>
                <a:ext uri="{FF2B5EF4-FFF2-40B4-BE49-F238E27FC236}">
                  <a16:creationId xmlns:a16="http://schemas.microsoft.com/office/drawing/2014/main" id="{E03105C1-9FE4-41E2-FA1C-50067177B58F}"/>
                </a:ext>
              </a:extLst>
            </p:cNvPr>
            <p:cNvSpPr txBox="1"/>
            <p:nvPr/>
          </p:nvSpPr>
          <p:spPr>
            <a:xfrm>
              <a:off x="171553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0">
              <a:extLst>
                <a:ext uri="{FF2B5EF4-FFF2-40B4-BE49-F238E27FC236}">
                  <a16:creationId xmlns:a16="http://schemas.microsoft.com/office/drawing/2014/main" id="{64CFC0F1-E333-89ED-6B44-84C2C487EDC0}"/>
                </a:ext>
              </a:extLst>
            </p:cNvPr>
            <p:cNvSpPr txBox="1"/>
            <p:nvPr/>
          </p:nvSpPr>
          <p:spPr>
            <a:xfrm>
              <a:off x="5109207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1">
              <a:extLst>
                <a:ext uri="{FF2B5EF4-FFF2-40B4-BE49-F238E27FC236}">
                  <a16:creationId xmlns:a16="http://schemas.microsoft.com/office/drawing/2014/main" id="{9BAA3A16-A0FA-82C0-9473-536369C76120}"/>
                </a:ext>
              </a:extLst>
            </p:cNvPr>
            <p:cNvSpPr txBox="1"/>
            <p:nvPr/>
          </p:nvSpPr>
          <p:spPr>
            <a:xfrm>
              <a:off x="850852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6B14B-06FC-6F94-41D4-64E7D0F614B5}"/>
              </a:ext>
            </a:extLst>
          </p:cNvPr>
          <p:cNvGrpSpPr/>
          <p:nvPr/>
        </p:nvGrpSpPr>
        <p:grpSpPr>
          <a:xfrm>
            <a:off x="371477" y="3911656"/>
            <a:ext cx="11449048" cy="622802"/>
            <a:chOff x="371477" y="3737219"/>
            <a:chExt cx="11449048" cy="622802"/>
          </a:xfrm>
        </p:grpSpPr>
        <p:sp>
          <p:nvSpPr>
            <p:cNvPr id="29" name="テキスト ボックス 9">
              <a:extLst>
                <a:ext uri="{FF2B5EF4-FFF2-40B4-BE49-F238E27FC236}">
                  <a16:creationId xmlns:a16="http://schemas.microsoft.com/office/drawing/2014/main" id="{E2949E7C-1CE9-A8E3-25EC-FAEA5F8A796A}"/>
                </a:ext>
              </a:extLst>
            </p:cNvPr>
            <p:cNvSpPr txBox="1"/>
            <p:nvPr/>
          </p:nvSpPr>
          <p:spPr>
            <a:xfrm>
              <a:off x="371477" y="3737221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Method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コネクタ 33">
              <a:extLst>
                <a:ext uri="{FF2B5EF4-FFF2-40B4-BE49-F238E27FC236}">
                  <a16:creationId xmlns:a16="http://schemas.microsoft.com/office/drawing/2014/main" id="{DDF4E768-50F2-6B07-58ED-DDA3179A4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3737219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19">
              <a:extLst>
                <a:ext uri="{FF2B5EF4-FFF2-40B4-BE49-F238E27FC236}">
                  <a16:creationId xmlns:a16="http://schemas.microsoft.com/office/drawing/2014/main" id="{A4C490FC-8ABA-FE2E-7858-E83F3081796A}"/>
                </a:ext>
              </a:extLst>
            </p:cNvPr>
            <p:cNvSpPr txBox="1"/>
            <p:nvPr/>
          </p:nvSpPr>
          <p:spPr>
            <a:xfrm>
              <a:off x="171553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20">
              <a:extLst>
                <a:ext uri="{FF2B5EF4-FFF2-40B4-BE49-F238E27FC236}">
                  <a16:creationId xmlns:a16="http://schemas.microsoft.com/office/drawing/2014/main" id="{676D03E5-C036-ED7D-8E60-9AF78EB9E75B}"/>
                </a:ext>
              </a:extLst>
            </p:cNvPr>
            <p:cNvSpPr txBox="1"/>
            <p:nvPr/>
          </p:nvSpPr>
          <p:spPr>
            <a:xfrm>
              <a:off x="5109207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Duplicating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21">
              <a:extLst>
                <a:ext uri="{FF2B5EF4-FFF2-40B4-BE49-F238E27FC236}">
                  <a16:creationId xmlns:a16="http://schemas.microsoft.com/office/drawing/2014/main" id="{17276782-6835-ADAF-DE46-EA55BB8CB2A6}"/>
                </a:ext>
              </a:extLst>
            </p:cNvPr>
            <p:cNvSpPr txBox="1"/>
            <p:nvPr/>
          </p:nvSpPr>
          <p:spPr>
            <a:xfrm>
              <a:off x="850852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The Markov model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9" name="タイトル 1">
            <a:extLst>
              <a:ext uri="{FF2B5EF4-FFF2-40B4-BE49-F238E27FC236}">
                <a16:creationId xmlns:a16="http://schemas.microsoft.com/office/drawing/2014/main" id="{A39066C2-C97C-6FF8-137C-252632982B15}"/>
              </a:ext>
            </a:extLst>
          </p:cNvPr>
          <p:cNvSpPr txBox="1">
            <a:spLocks/>
          </p:cNvSpPr>
          <p:nvPr/>
        </p:nvSpPr>
        <p:spPr>
          <a:xfrm>
            <a:off x="371476" y="386838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Comparison of the Models with and without Synthetic Data</a:t>
            </a:r>
            <a:endParaRPr lang="ja-JP" alt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6BA2D-D324-E7F6-3F1A-BF4990A35A32}"/>
              </a:ext>
            </a:extLst>
          </p:cNvPr>
          <p:cNvGrpSpPr/>
          <p:nvPr/>
        </p:nvGrpSpPr>
        <p:grpSpPr>
          <a:xfrm>
            <a:off x="371477" y="4803668"/>
            <a:ext cx="11449048" cy="1106388"/>
            <a:chOff x="371477" y="4591150"/>
            <a:chExt cx="11449048" cy="1106388"/>
          </a:xfrm>
        </p:grpSpPr>
        <p:sp>
          <p:nvSpPr>
            <p:cNvPr id="43" name="テキスト ボックス 9">
              <a:extLst>
                <a:ext uri="{FF2B5EF4-FFF2-40B4-BE49-F238E27FC236}">
                  <a16:creationId xmlns:a16="http://schemas.microsoft.com/office/drawing/2014/main" id="{74B8B44D-B865-4822-F1E1-7851AECDD26F}"/>
                </a:ext>
              </a:extLst>
            </p:cNvPr>
            <p:cNvSpPr txBox="1"/>
            <p:nvPr/>
          </p:nvSpPr>
          <p:spPr>
            <a:xfrm>
              <a:off x="371477" y="4591150"/>
              <a:ext cx="1215412" cy="10983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Details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4" name="直線コネクタ 33">
              <a:extLst>
                <a:ext uri="{FF2B5EF4-FFF2-40B4-BE49-F238E27FC236}">
                  <a16:creationId xmlns:a16="http://schemas.microsoft.com/office/drawing/2014/main" id="{9FC6CCD4-ACAA-5CAB-1C18-14E029C5F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4591150"/>
              <a:ext cx="0" cy="11052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19">
              <a:extLst>
                <a:ext uri="{FF2B5EF4-FFF2-40B4-BE49-F238E27FC236}">
                  <a16:creationId xmlns:a16="http://schemas.microsoft.com/office/drawing/2014/main" id="{5E145470-3CB2-A1A3-15D4-6BB2140048C1}"/>
                </a:ext>
              </a:extLst>
            </p:cNvPr>
            <p:cNvSpPr txBox="1"/>
            <p:nvPr/>
          </p:nvSpPr>
          <p:spPr>
            <a:xfrm>
              <a:off x="171553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" name="テキスト ボックス 20">
              <a:extLst>
                <a:ext uri="{FF2B5EF4-FFF2-40B4-BE49-F238E27FC236}">
                  <a16:creationId xmlns:a16="http://schemas.microsoft.com/office/drawing/2014/main" id="{D5751D21-2CC7-B281-8AA5-68DCA39C8ACA}"/>
                </a:ext>
              </a:extLst>
            </p:cNvPr>
            <p:cNvSpPr txBox="1"/>
            <p:nvPr/>
          </p:nvSpPr>
          <p:spPr>
            <a:xfrm>
              <a:off x="5109207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Duplicated misclassified SmartTag (nearby) data from real data and labeled it as 'Other'.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7" name="テキスト ボックス 21">
              <a:extLst>
                <a:ext uri="{FF2B5EF4-FFF2-40B4-BE49-F238E27FC236}">
                  <a16:creationId xmlns:a16="http://schemas.microsoft.com/office/drawing/2014/main" id="{ABD5040E-721C-58B2-CE68-4C08C98AB72C}"/>
                </a:ext>
              </a:extLst>
            </p:cNvPr>
            <p:cNvSpPr txBox="1"/>
            <p:nvPr/>
          </p:nvSpPr>
          <p:spPr>
            <a:xfrm>
              <a:off x="850852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Applied the Markov model to SmartTag (nearby) data obtained inside a Faraday cage.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BD7D4F-F926-35ED-EDC8-18A324A67038}"/>
              </a:ext>
            </a:extLst>
          </p:cNvPr>
          <p:cNvGrpSpPr/>
          <p:nvPr/>
        </p:nvGrpSpPr>
        <p:grpSpPr>
          <a:xfrm>
            <a:off x="1715536" y="3777050"/>
            <a:ext cx="10099341" cy="0"/>
            <a:chOff x="1715536" y="5290064"/>
            <a:chExt cx="10099341" cy="0"/>
          </a:xfrm>
        </p:grpSpPr>
        <p:cxnSp>
          <p:nvCxnSpPr>
            <p:cNvPr id="61" name="直線コネクタ 13">
              <a:extLst>
                <a:ext uri="{FF2B5EF4-FFF2-40B4-BE49-F238E27FC236}">
                  <a16:creationId xmlns:a16="http://schemas.microsoft.com/office/drawing/2014/main" id="{18664D9D-5C15-3336-8365-8B7E9E7DC4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13">
              <a:extLst>
                <a:ext uri="{FF2B5EF4-FFF2-40B4-BE49-F238E27FC236}">
                  <a16:creationId xmlns:a16="http://schemas.microsoft.com/office/drawing/2014/main" id="{65111E81-BCC9-1A68-AF81-68FC478593C2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13">
              <a:extLst>
                <a:ext uri="{FF2B5EF4-FFF2-40B4-BE49-F238E27FC236}">
                  <a16:creationId xmlns:a16="http://schemas.microsoft.com/office/drawing/2014/main" id="{199D3117-D9D5-F1A3-B01F-94B27B79026A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FD2077-274F-61F1-79C0-ECEF42E80AA4}"/>
              </a:ext>
            </a:extLst>
          </p:cNvPr>
          <p:cNvGrpSpPr/>
          <p:nvPr/>
        </p:nvGrpSpPr>
        <p:grpSpPr>
          <a:xfrm>
            <a:off x="1715536" y="4669064"/>
            <a:ext cx="10099341" cy="0"/>
            <a:chOff x="1715536" y="5290064"/>
            <a:chExt cx="10099341" cy="0"/>
          </a:xfrm>
        </p:grpSpPr>
        <p:cxnSp>
          <p:nvCxnSpPr>
            <p:cNvPr id="65" name="直線コネクタ 13">
              <a:extLst>
                <a:ext uri="{FF2B5EF4-FFF2-40B4-BE49-F238E27FC236}">
                  <a16:creationId xmlns:a16="http://schemas.microsoft.com/office/drawing/2014/main" id="{B9BC97D4-164C-8071-0F2D-205DAB47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13">
              <a:extLst>
                <a:ext uri="{FF2B5EF4-FFF2-40B4-BE49-F238E27FC236}">
                  <a16:creationId xmlns:a16="http://schemas.microsoft.com/office/drawing/2014/main" id="{455B1E22-905C-5A61-09A1-B9B1B801D9B6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13">
              <a:extLst>
                <a:ext uri="{FF2B5EF4-FFF2-40B4-BE49-F238E27FC236}">
                  <a16:creationId xmlns:a16="http://schemas.microsoft.com/office/drawing/2014/main" id="{6196C340-A7C5-6B5D-8CCE-9D8BAF71A1B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91B2A-329B-5270-476F-C77212321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113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99C0-3977-314F-CACA-A8AB9A6D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273713-584E-6B36-C9F5-4032492E61B9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Confusion Matrix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E3BD52-CE6F-870C-1E87-67AB72F9A049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99833C3E-74A9-2B2C-3E35-AB34247B5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CB3F0FA-5F78-41C4-120D-F457B741D968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Results for </a:t>
            </a:r>
            <a:r>
              <a:rPr kumimoji="1" lang="en-US" altLang="ja-JP" dirty="0" err="1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SmatTag</a:t>
            </a: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 (nearby)</a:t>
            </a: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A6F11083-2CD2-42F4-7715-3298C753C3E0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807274A-1E89-F174-F9B8-01159189508D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Insights from Test Data</a:t>
            </a: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EEFE366-74B1-C5FA-EF2E-814484E77602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Table outline">
            <a:extLst>
              <a:ext uri="{FF2B5EF4-FFF2-40B4-BE49-F238E27FC236}">
                <a16:creationId xmlns:a16="http://schemas.microsoft.com/office/drawing/2014/main" id="{9C6F287E-640E-3BA3-E9FC-1685905A0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Magnifying glass outline">
            <a:extLst>
              <a:ext uri="{FF2B5EF4-FFF2-40B4-BE49-F238E27FC236}">
                <a16:creationId xmlns:a16="http://schemas.microsoft.com/office/drawing/2014/main" id="{ED874E84-D4E8-D3D3-64BD-6AEE18971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366CA-187C-2930-06FC-48B006A07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08C5C02-CA01-37B3-AB59-BC2BFA7C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on Test Data</a:t>
            </a:r>
            <a:endParaRPr lang="ja-JP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4DE8A-26AF-8BE4-DEA9-AB453B675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25" y="2216152"/>
            <a:ext cx="3556227" cy="290964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729219-B612-18AC-367D-0B9FC75C76C3}"/>
              </a:ext>
            </a:extLst>
          </p:cNvPr>
          <p:cNvGrpSpPr/>
          <p:nvPr/>
        </p:nvGrpSpPr>
        <p:grpSpPr>
          <a:xfrm>
            <a:off x="8216925" y="2557000"/>
            <a:ext cx="3600756" cy="2227944"/>
            <a:chOff x="8216925" y="2817813"/>
            <a:chExt cx="3600756" cy="222794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54BD42D-BC49-8D80-F81E-9843D01E5809}"/>
                </a:ext>
              </a:extLst>
            </p:cNvPr>
            <p:cNvSpPr/>
            <p:nvPr/>
          </p:nvSpPr>
          <p:spPr>
            <a:xfrm>
              <a:off x="8216925" y="2817813"/>
              <a:ext cx="3600756" cy="222794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73074AEF-988A-A925-9694-CD8AED1BEEB2}"/>
                </a:ext>
              </a:extLst>
            </p:cNvPr>
            <p:cNvSpPr txBox="1"/>
            <p:nvPr/>
          </p:nvSpPr>
          <p:spPr>
            <a:xfrm>
              <a:off x="8298908" y="2945268"/>
              <a:ext cx="3436790" cy="1973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test data achieve sufficient accuracy even without synthetic data.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75000"/>
                  </a:srgb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classification accuracy for SmartTag (nearby) in the test data improved further with synthetic data generated by the Markov model.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F54FF-DB46-0779-D5D2-9FEAE6C42629}"/>
              </a:ext>
            </a:extLst>
          </p:cNvPr>
          <p:cNvGrpSpPr/>
          <p:nvPr/>
        </p:nvGrpSpPr>
        <p:grpSpPr>
          <a:xfrm>
            <a:off x="4752933" y="2497142"/>
            <a:ext cx="2686134" cy="2347661"/>
            <a:chOff x="5323099" y="2470774"/>
            <a:chExt cx="2686134" cy="23476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9CC47E-FF33-ED29-D23E-2836BB558B3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166" y="2522251"/>
              <a:ext cx="0" cy="2296184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20">
              <a:extLst>
                <a:ext uri="{FF2B5EF4-FFF2-40B4-BE49-F238E27FC236}">
                  <a16:creationId xmlns:a16="http://schemas.microsoft.com/office/drawing/2014/main" id="{91004DD1-EC64-153A-826B-3BDF02E943E3}"/>
                </a:ext>
              </a:extLst>
            </p:cNvPr>
            <p:cNvSpPr txBox="1"/>
            <p:nvPr/>
          </p:nvSpPr>
          <p:spPr>
            <a:xfrm>
              <a:off x="5454051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o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C4A4A79A-8D0A-4357-BFF8-691139119FC7}"/>
                </a:ext>
              </a:extLst>
            </p:cNvPr>
            <p:cNvSpPr txBox="1"/>
            <p:nvPr/>
          </p:nvSpPr>
          <p:spPr>
            <a:xfrm>
              <a:off x="6719757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99.1%</a:t>
              </a:r>
            </a:p>
          </p:txBody>
        </p:sp>
        <p:sp>
          <p:nvSpPr>
            <p:cNvPr id="18" name="テキスト ボックス 20">
              <a:extLst>
                <a:ext uri="{FF2B5EF4-FFF2-40B4-BE49-F238E27FC236}">
                  <a16:creationId xmlns:a16="http://schemas.microsoft.com/office/drawing/2014/main" id="{2485AF28-A6F6-770C-029E-BCC1BB6B925A}"/>
                </a:ext>
              </a:extLst>
            </p:cNvPr>
            <p:cNvSpPr txBox="1"/>
            <p:nvPr/>
          </p:nvSpPr>
          <p:spPr>
            <a:xfrm>
              <a:off x="5454051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s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テキスト ボックス 20">
              <a:extLst>
                <a:ext uri="{FF2B5EF4-FFF2-40B4-BE49-F238E27FC236}">
                  <a16:creationId xmlns:a16="http://schemas.microsoft.com/office/drawing/2014/main" id="{34A8D2A3-7234-D4D9-6229-374B6C15735E}"/>
                </a:ext>
              </a:extLst>
            </p:cNvPr>
            <p:cNvSpPr txBox="1"/>
            <p:nvPr/>
          </p:nvSpPr>
          <p:spPr>
            <a:xfrm>
              <a:off x="6719757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99.0%</a:t>
              </a:r>
            </a:p>
          </p:txBody>
        </p:sp>
        <p:sp>
          <p:nvSpPr>
            <p:cNvPr id="20" name="テキスト ボックス 20">
              <a:extLst>
                <a:ext uri="{FF2B5EF4-FFF2-40B4-BE49-F238E27FC236}">
                  <a16:creationId xmlns:a16="http://schemas.microsoft.com/office/drawing/2014/main" id="{6A520459-9588-4AC1-501E-21276B857602}"/>
                </a:ext>
              </a:extLst>
            </p:cNvPr>
            <p:cNvSpPr txBox="1"/>
            <p:nvPr/>
          </p:nvSpPr>
          <p:spPr>
            <a:xfrm>
              <a:off x="5454051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m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407EA2C-FB85-D73D-17FA-91C6A5BF90ED}"/>
                </a:ext>
              </a:extLst>
            </p:cNvPr>
            <p:cNvSpPr txBox="1"/>
            <p:nvPr/>
          </p:nvSpPr>
          <p:spPr>
            <a:xfrm>
              <a:off x="6719757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99.9%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592FFB-D21F-0A64-6CD2-03495944119C}"/>
                </a:ext>
              </a:extLst>
            </p:cNvPr>
            <p:cNvCxnSpPr>
              <a:cxnSpLocks/>
            </p:cNvCxnSpPr>
            <p:nvPr/>
          </p:nvCxnSpPr>
          <p:spPr>
            <a:xfrm>
              <a:off x="5323099" y="2866491"/>
              <a:ext cx="2686134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0">
              <a:extLst>
                <a:ext uri="{FF2B5EF4-FFF2-40B4-BE49-F238E27FC236}">
                  <a16:creationId xmlns:a16="http://schemas.microsoft.com/office/drawing/2014/main" id="{E51D044A-122F-05CC-8E27-E7253039E602}"/>
                </a:ext>
              </a:extLst>
            </p:cNvPr>
            <p:cNvSpPr txBox="1"/>
            <p:nvPr/>
          </p:nvSpPr>
          <p:spPr>
            <a:xfrm>
              <a:off x="5388575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0">
              <a:extLst>
                <a:ext uri="{FF2B5EF4-FFF2-40B4-BE49-F238E27FC236}">
                  <a16:creationId xmlns:a16="http://schemas.microsoft.com/office/drawing/2014/main" id="{4B0BE441-562C-C6C7-1D82-10322D7428D9}"/>
                </a:ext>
              </a:extLst>
            </p:cNvPr>
            <p:cNvSpPr txBox="1"/>
            <p:nvPr/>
          </p:nvSpPr>
          <p:spPr>
            <a:xfrm>
              <a:off x="6719757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Probability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F8EE5FB-F186-1842-48BF-8C498C7B7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25" y="2216992"/>
            <a:ext cx="3555200" cy="2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5802-CAB5-AF10-76C6-EF633266A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2A72A-56CB-D609-7083-E207D4D19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B7A214-4076-BAFE-DFFA-B2D8FF2D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382"/>
            <a:ext cx="7772400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AA401-47D7-E37C-CAFC-D54949DB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22027B-4082-5E5C-F423-6EC34A4BFE2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96B451C8-CDC9-1982-FDBB-4D124A5D8DF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ED50F73-E4F5-8D7E-31AE-75881804B716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9CD2B-929A-AC98-3424-875FB9E036B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2A0932-8BF5-BABE-6BF5-C48A963EEDC9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4AE10-17D5-AACA-48C1-B100197C6002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EE0CD-3F34-BAB1-5134-BF4601C42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B200B-A7DC-869D-E71E-1B1884424233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97308-AEB7-0028-40BB-A89CEAA70574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8CACF-9F88-99D6-9EF4-AB8E2E221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433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9BC45802-373C-4393-A1B0-614B8E7A44FA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428D6F-EC0F-418E-B7AB-BD0CC3EDC29B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A82E0A7-AC78-419E-8AFF-08088A729354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1A34DD68-C5C6-4B83-98F4-F84F52AA66B0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C9EF77E0-1C4E-45FB-819C-11E93459EF29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275D04-4259-4712-8272-5602570B7A8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CADB733C-BFA3-472C-818B-32A5C195BD97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004A645-7831-494F-8411-07B18C5DAF9F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DC1351C6-24A1-4CDB-87A0-C9AC5F10B23E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8B02646A-E622-B065-B1BE-5E3853F5EF28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8BEB1AEA-1A1C-09C0-3133-14C3AC1D8E56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540B55A5-B30D-18D3-7C67-165EF11A0AB5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D7E59027-D2FD-BFDD-F74F-3143A0B08C69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250BC4A1-5695-BF34-8FC9-CEECF2EC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SmartTag (nearby)</a:t>
            </a:r>
            <a:endParaRPr lang="ja-JP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6943-F814-B2DF-5776-CB7CDEA42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C07F4-CC49-9745-D10F-32311D87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099" y="3545999"/>
            <a:ext cx="3449600" cy="19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4069-012A-486B-20DE-CFC4A426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99"/>
            <a:ext cx="3449600" cy="194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59387-132A-DCF1-5A06-D14C8588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5" y="354599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1CD4C-0FB9-F24A-0143-819B45DE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006F3F8-BEA0-68DB-8F6D-6406F7F5BC10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Devices that originally had high accuracy maintained their performance.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BBB2304-E38F-3941-69CB-A97F1DB7CC19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AD5CD3C9-25A8-0CB1-C059-016DB3A1729E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FDC4FA9-A1E4-9C9C-047B-273501116994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C764552-D100-201E-D10E-B1DE424EC6FD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8F9EE3B2-5C69-4CFB-019F-38427A316983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8BDB15-3B95-0FB4-4C27-C422532B146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F5109F8A-22C5-9E44-D249-10771792503F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0E4DF076-9F20-B11A-5CCB-BC3B2A33B005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AB65ED43-6B48-1B67-E497-EE3FF94A0B94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213FE6B-B47D-4604-C031-7EB3637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Tile (lost)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811A40-732C-E94D-9792-0E15CCAF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110984C7-D64D-1627-6FC9-D4EB33D0291C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6566D851-E666-C0D0-4596-E82B268C3A59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94D3F1A-712A-695F-8938-1607F1EFD413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90E8B-922B-BFF6-73A9-7872250E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255"/>
            <a:ext cx="3449600" cy="194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1E2EE0-9231-4D4C-EE73-7D0085BF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5" y="3545255"/>
            <a:ext cx="3449600" cy="194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D7090C-D620-7A86-4454-7BF8845D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00" y="3545255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EDB8-753B-A67A-6926-E5EF7551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17D3A29-380B-F7F2-7374-A735FB90DD0D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However, for a small subset of devices, accuracy decreased.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1EB2C1F-B7E2-E17A-3D62-99AA3F4F8345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8F6B1216-3E99-B7B7-2A96-8700FAA597A6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88BEA25-F9F0-E97F-D187-52F2E971AE4D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68C24AE-31DA-7987-1F8A-0B74EA0EE49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69AD17DD-E650-A04D-A200-8D54A0032B5C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A2355A7-EAB4-E3E3-9690-496E32C50A8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378C4B79-7185-BDBE-C1BA-EE1A16E00463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9589A848-DE14-1D37-7C6E-38659002531D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E69DEA37-026C-2E08-F334-AF410756C907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452FA515-F868-E5D2-478A-02DE10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</a:t>
            </a:r>
            <a:r>
              <a:rPr lang="en-US" altLang="ja-JP" sz="2400" dirty="0" err="1"/>
              <a:t>FindMy</a:t>
            </a:r>
            <a:r>
              <a:rPr lang="en-US" altLang="ja-JP" sz="2400" dirty="0"/>
              <a:t> Tracker (unpaired)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4E8FC1-5B65-BCD3-66FB-1ED577469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B19130B7-9BCE-6A4D-2940-0654291265A2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D78A8DCA-7D8C-AB58-D8FA-7534E6EFDC28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63F0C3D-55D8-6F70-CB25-54B4C26ABD80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C7F53-38EA-EBBA-CEB7-47DF7CE0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959"/>
            <a:ext cx="3449600" cy="194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0554E3-B505-3C80-0F66-84DA1FF8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59"/>
            <a:ext cx="3449600" cy="194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8B2FB-B73E-F7C4-B797-73A09EE0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" y="354595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22F3-678C-31B8-91EB-497CBBA8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66B6A75-5DEB-599A-E2F7-726102229C4C}"/>
              </a:ext>
            </a:extLst>
          </p:cNvPr>
          <p:cNvCxnSpPr/>
          <p:nvPr/>
        </p:nvCxnSpPr>
        <p:spPr>
          <a:xfrm>
            <a:off x="4518080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EBC878D0-2791-473A-1FA7-A61723956DDF}"/>
              </a:ext>
            </a:extLst>
          </p:cNvPr>
          <p:cNvSpPr/>
          <p:nvPr/>
        </p:nvSpPr>
        <p:spPr>
          <a:xfrm>
            <a:off x="4518236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D77443D-FBC1-4B96-3493-3906236E5BF1}"/>
              </a:ext>
            </a:extLst>
          </p:cNvPr>
          <p:cNvCxnSpPr/>
          <p:nvPr/>
        </p:nvCxnSpPr>
        <p:spPr>
          <a:xfrm>
            <a:off x="8352605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1454D926-0597-446C-FD6B-E664529EE387}"/>
              </a:ext>
            </a:extLst>
          </p:cNvPr>
          <p:cNvSpPr/>
          <p:nvPr/>
        </p:nvSpPr>
        <p:spPr>
          <a:xfrm>
            <a:off x="8352761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30</a:t>
            </a: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4ECE743D-52B2-5B0C-711B-87CAEC453AE8}"/>
              </a:ext>
            </a:extLst>
          </p:cNvPr>
          <p:cNvCxnSpPr/>
          <p:nvPr/>
        </p:nvCxnSpPr>
        <p:spPr>
          <a:xfrm>
            <a:off x="683556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8049B5BD-9C50-1D08-804B-F1AF9556FC9E}"/>
              </a:ext>
            </a:extLst>
          </p:cNvPr>
          <p:cNvSpPr/>
          <p:nvPr/>
        </p:nvSpPr>
        <p:spPr>
          <a:xfrm>
            <a:off x="683712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6A4B4293-CD05-E613-9BB3-38CAB46A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Results with Varying Synthetic Data Ratio in Training SmartTag (nearby)</a:t>
            </a:r>
            <a:endParaRPr lang="ja-JP" altLang="en-US" sz="2400" dirty="0"/>
          </a:p>
        </p:txBody>
      </p:sp>
      <p:cxnSp>
        <p:nvCxnSpPr>
          <p:cNvPr id="32" name="直線コネクタ 48">
            <a:extLst>
              <a:ext uri="{FF2B5EF4-FFF2-40B4-BE49-F238E27FC236}">
                <a16:creationId xmlns:a16="http://schemas.microsoft.com/office/drawing/2014/main" id="{6B42A650-1E91-B6C3-B815-498B418F4FBF}"/>
              </a:ext>
            </a:extLst>
          </p:cNvPr>
          <p:cNvCxnSpPr/>
          <p:nvPr/>
        </p:nvCxnSpPr>
        <p:spPr>
          <a:xfrm>
            <a:off x="4518080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22">
            <a:extLst>
              <a:ext uri="{FF2B5EF4-FFF2-40B4-BE49-F238E27FC236}">
                <a16:creationId xmlns:a16="http://schemas.microsoft.com/office/drawing/2014/main" id="{EEFCE70D-3F0A-0343-EE1F-34B67D0AD26C}"/>
              </a:ext>
            </a:extLst>
          </p:cNvPr>
          <p:cNvSpPr/>
          <p:nvPr/>
        </p:nvSpPr>
        <p:spPr>
          <a:xfrm>
            <a:off x="4518236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75 %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コネクタ 41">
            <a:extLst>
              <a:ext uri="{FF2B5EF4-FFF2-40B4-BE49-F238E27FC236}">
                <a16:creationId xmlns:a16="http://schemas.microsoft.com/office/drawing/2014/main" id="{2E8CD2E1-C843-BA3E-791D-2121D2A0A75B}"/>
              </a:ext>
            </a:extLst>
          </p:cNvPr>
          <p:cNvCxnSpPr/>
          <p:nvPr/>
        </p:nvCxnSpPr>
        <p:spPr>
          <a:xfrm>
            <a:off x="8352605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22">
            <a:extLst>
              <a:ext uri="{FF2B5EF4-FFF2-40B4-BE49-F238E27FC236}">
                <a16:creationId xmlns:a16="http://schemas.microsoft.com/office/drawing/2014/main" id="{70DD247D-B9E7-5F81-4C11-A00865EEADB7}"/>
              </a:ext>
            </a:extLst>
          </p:cNvPr>
          <p:cNvSpPr/>
          <p:nvPr/>
        </p:nvSpPr>
        <p:spPr>
          <a:xfrm>
            <a:off x="8352761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コネクタ 48">
            <a:extLst>
              <a:ext uri="{FF2B5EF4-FFF2-40B4-BE49-F238E27FC236}">
                <a16:creationId xmlns:a16="http://schemas.microsoft.com/office/drawing/2014/main" id="{0154EF99-3C2A-6B35-9BD5-2737DABBC46F}"/>
              </a:ext>
            </a:extLst>
          </p:cNvPr>
          <p:cNvCxnSpPr/>
          <p:nvPr/>
        </p:nvCxnSpPr>
        <p:spPr>
          <a:xfrm>
            <a:off x="683556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22">
            <a:extLst>
              <a:ext uri="{FF2B5EF4-FFF2-40B4-BE49-F238E27FC236}">
                <a16:creationId xmlns:a16="http://schemas.microsoft.com/office/drawing/2014/main" id="{858BEC1A-E5F3-07C7-C49E-3C09544F16E4}"/>
              </a:ext>
            </a:extLst>
          </p:cNvPr>
          <p:cNvSpPr/>
          <p:nvPr/>
        </p:nvSpPr>
        <p:spPr>
          <a:xfrm>
            <a:off x="683712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17F8C7-6A57-A22B-5110-007272BEF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F28E159-E730-FE5B-CCFC-61D47E9E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61" y="4188938"/>
            <a:ext cx="3449600" cy="1940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CD28C68-81BC-9F74-AAD8-50A884B1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4188938"/>
            <a:ext cx="3449600" cy="1940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BC6A-B45D-FBF1-13B8-86B58E2CB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1" y="4188938"/>
            <a:ext cx="3449600" cy="1940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401D103-EFD8-1BCC-0559-C35348D0A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61" y="1544529"/>
            <a:ext cx="3449600" cy="1940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90F136-EBFF-AB24-B33F-19DB74212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200" y="1544529"/>
            <a:ext cx="3449600" cy="1940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5AA489E-24F3-2744-8F05-8ABC8091B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11" y="154452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A7E3-EA9D-3031-0F8E-80BB7042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E4F24-2C3A-7B39-35E7-B26CA278975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A0107BA-D343-0997-B11B-3B04CE0FEBD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B965DDF-D257-D372-8DB8-DB077B1CAD9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D87BA-CF2A-6CCE-6952-3B34CDF6A34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8F91D-1E33-BC87-BD11-A268F36F454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8C93A-7F24-09B8-A4AD-A23604311726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38819B-EF34-0670-5F13-8102ECF86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C126C1-3257-3163-D1F9-65CD072689DF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B54E4C-45D2-786E-242F-86CE9D451E4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BE754-F6F5-02D5-F292-60A43387C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28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5A5273D-8C3B-A2CB-AC71-B1362F3E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 - Why Synthetic Data Enhanced the Model</a:t>
            </a:r>
            <a:endParaRPr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7FF41-EE68-9D6B-2142-8413EBE9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54" y="2168525"/>
            <a:ext cx="4039565" cy="3031863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7370F8C2-905F-C6CC-BE70-648F82F72E84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Accuracy improved with synthetic data due to enhanced diversity, not increased volume.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7D317D10-1629-8F9E-D6E6-EE03D658260C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increase in data diversity was not due to individual column variations but to the expansion of column value combinations.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C4D403-84E3-3695-35AE-5631F4F7053D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25" name="直線コネクタ 125">
              <a:extLst>
                <a:ext uri="{FF2B5EF4-FFF2-40B4-BE49-F238E27FC236}">
                  <a16:creationId xmlns:a16="http://schemas.microsoft.com/office/drawing/2014/main" id="{C641EBCD-D526-2B2B-231E-0C5135B50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化 33">
              <a:extLst>
                <a:ext uri="{FF2B5EF4-FFF2-40B4-BE49-F238E27FC236}">
                  <a16:creationId xmlns:a16="http://schemas.microsoft.com/office/drawing/2014/main" id="{1F66D5CB-B180-26BE-6092-1891674C07A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7" name="円/楕円 126">
                <a:extLst>
                  <a:ext uri="{FF2B5EF4-FFF2-40B4-BE49-F238E27FC236}">
                    <a16:creationId xmlns:a16="http://schemas.microsoft.com/office/drawing/2014/main" id="{33BC970C-DF20-B6DA-BE7D-13731BBE3D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60FA7D0-F8DA-5410-0186-ECD01F25B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386F9-BF5F-7354-5446-FECF7BD5C75E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DBAB4009-ACF3-96BD-F8B7-7106C699B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33">
              <a:extLst>
                <a:ext uri="{FF2B5EF4-FFF2-40B4-BE49-F238E27FC236}">
                  <a16:creationId xmlns:a16="http://schemas.microsoft.com/office/drawing/2014/main" id="{4CA37F49-0EBA-AB00-8E00-3381754B389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7B0A1E33-A095-458D-F586-659407711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CD5F6D90-47D0-3047-A156-542384602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36" name="直線コネクタ 14">
            <a:extLst>
              <a:ext uri="{FF2B5EF4-FFF2-40B4-BE49-F238E27FC236}">
                <a16:creationId xmlns:a16="http://schemas.microsoft.com/office/drawing/2014/main" id="{4FDD4D40-7636-203B-A9F0-C0F37604A417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8A4FC0-F31F-AC00-29CC-A71C09EEBA74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37" name="テキスト ボックス 5">
              <a:extLst>
                <a:ext uri="{FF2B5EF4-FFF2-40B4-BE49-F238E27FC236}">
                  <a16:creationId xmlns:a16="http://schemas.microsoft.com/office/drawing/2014/main" id="{00FF6906-82D5-613F-D2EC-B44F5D62942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classification accuracy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improved with synthetic data</a:t>
              </a:r>
            </a:p>
          </p:txBody>
        </p:sp>
        <p:pic>
          <p:nvPicPr>
            <p:cNvPr id="38" name="グラフィックス 9" descr="Thumbs up sign outline">
              <a:extLst>
                <a:ext uri="{FF2B5EF4-FFF2-40B4-BE49-F238E27FC236}">
                  <a16:creationId xmlns:a16="http://schemas.microsoft.com/office/drawing/2014/main" id="{079494E9-A207-CB44-98E0-9A1D88C4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39" name="直線コネクタ 14">
            <a:extLst>
              <a:ext uri="{FF2B5EF4-FFF2-40B4-BE49-F238E27FC236}">
                <a16:creationId xmlns:a16="http://schemas.microsoft.com/office/drawing/2014/main" id="{67E981C5-89C2-08A5-1BDC-EBDD09AECA1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B7A078-1C5F-BBE6-B7EB-CCED077695D5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41" name="テキスト ボックス 5">
              <a:extLst>
                <a:ext uri="{FF2B5EF4-FFF2-40B4-BE49-F238E27FC236}">
                  <a16:creationId xmlns:a16="http://schemas.microsoft.com/office/drawing/2014/main" id="{E8F6C291-5A77-9B7F-B216-5DDCE366B01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proportions of each value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are almost equal</a:t>
              </a:r>
            </a:p>
          </p:txBody>
        </p:sp>
        <p:pic>
          <p:nvPicPr>
            <p:cNvPr id="42" name="グラフィックス 9" descr="Scales of justice outline">
              <a:extLst>
                <a:ext uri="{FF2B5EF4-FFF2-40B4-BE49-F238E27FC236}">
                  <a16:creationId xmlns:a16="http://schemas.microsoft.com/office/drawing/2014/main" id="{E307D234-A390-5495-372B-162E467B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78D44B4-0CF1-48FE-7ED7-F5E9D4424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A0ACA-BDC3-BACE-9072-36F60053C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DEA-D86A-07C4-502D-1B169806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D44F9-44F6-7123-F3EE-1C4D4453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84E4A95-C0B6-F65A-85F3-3B9233276475}"/>
              </a:ext>
            </a:extLst>
          </p:cNvPr>
          <p:cNvSpPr/>
          <p:nvPr/>
        </p:nvSpPr>
        <p:spPr>
          <a:xfrm>
            <a:off x="4453712" y="2406241"/>
            <a:ext cx="1177654" cy="23733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BA34D7-3815-5B06-8FDB-E5532930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Discussions - Synthetic Data is Not a Perfect Solution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E915F75-DD4D-72D2-21BC-F035C2119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1F725C-2B47-DD01-C3A5-1EAED83183FE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diversity provided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by the Markov model is limited.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3B962B0-EA1A-C976-84D5-D0959C3E5C24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synthetic data may have closely resembled existing data, potentially reducing accuracy.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137484-357A-5A26-3A4D-EB73BF698953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9B3B9A7-472B-3A61-D4B7-C8D3FF70BD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26EBF48B-459E-DC61-BC50-FEBB3D84AAD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7F4C6056-6EDE-F87E-EA72-DC5B96A60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1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576D48-F8AC-04E2-F55E-F8999589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DC0C9-099E-FE7D-6CF4-B6D08B325475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13" name="直線コネクタ 125">
              <a:extLst>
                <a:ext uri="{FF2B5EF4-FFF2-40B4-BE49-F238E27FC236}">
                  <a16:creationId xmlns:a16="http://schemas.microsoft.com/office/drawing/2014/main" id="{CF9935EE-2AB9-6910-1168-2EC0D605882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33">
              <a:extLst>
                <a:ext uri="{FF2B5EF4-FFF2-40B4-BE49-F238E27FC236}">
                  <a16:creationId xmlns:a16="http://schemas.microsoft.com/office/drawing/2014/main" id="{0E5ADE53-12CD-47D8-3DBE-06786CF61C0D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5" name="円/楕円 126">
                <a:extLst>
                  <a:ext uri="{FF2B5EF4-FFF2-40B4-BE49-F238E27FC236}">
                    <a16:creationId xmlns:a16="http://schemas.microsoft.com/office/drawing/2014/main" id="{7F9D35CC-0652-833F-88C2-BAB378879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8DBCA093-202A-4543-1A4A-3B3F6FDB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17" name="直線コネクタ 14">
            <a:extLst>
              <a:ext uri="{FF2B5EF4-FFF2-40B4-BE49-F238E27FC236}">
                <a16:creationId xmlns:a16="http://schemas.microsoft.com/office/drawing/2014/main" id="{0DE56BA9-6C41-F77F-14D7-11CFBBA4DAE3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02F6-F18D-2138-67F2-41A3D3FA73FC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19" name="テキスト ボックス 5">
              <a:extLst>
                <a:ext uri="{FF2B5EF4-FFF2-40B4-BE49-F238E27FC236}">
                  <a16:creationId xmlns:a16="http://schemas.microsoft.com/office/drawing/2014/main" id="{BCBD06BC-B5AB-D3D6-063A-AF3A2A1B064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Even with synthetic data, the confidence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level for about 15% of the data remains low</a:t>
              </a:r>
            </a:p>
          </p:txBody>
        </p:sp>
        <p:pic>
          <p:nvPicPr>
            <p:cNvPr id="20" name="グラフィックス 9" descr="Thumbs up sign outline">
              <a:extLst>
                <a:ext uri="{FF2B5EF4-FFF2-40B4-BE49-F238E27FC236}">
                  <a16:creationId xmlns:a16="http://schemas.microsoft.com/office/drawing/2014/main" id="{251D5E6D-0AF2-D41F-3048-442F8C561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21" name="直線コネクタ 14">
            <a:extLst>
              <a:ext uri="{FF2B5EF4-FFF2-40B4-BE49-F238E27FC236}">
                <a16:creationId xmlns:a16="http://schemas.microsoft.com/office/drawing/2014/main" id="{0BF4D64F-6FE2-1A9F-1B2F-DA7A8CF49F14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393029-DAF9-6098-3129-737DAD951A94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23" name="テキスト ボックス 5">
              <a:extLst>
                <a:ext uri="{FF2B5EF4-FFF2-40B4-BE49-F238E27FC236}">
                  <a16:creationId xmlns:a16="http://schemas.microsoft.com/office/drawing/2014/main" id="{21CC58C4-568A-0456-0C49-EE7399BA2A88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Using synthetic data lowered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the confidence level for some devices</a:t>
              </a:r>
            </a:p>
          </p:txBody>
        </p:sp>
        <p:pic>
          <p:nvPicPr>
            <p:cNvPr id="24" name="グラフィックス 9" descr="Scales of justice outline">
              <a:extLst>
                <a:ext uri="{FF2B5EF4-FFF2-40B4-BE49-F238E27FC236}">
                  <a16:creationId xmlns:a16="http://schemas.microsoft.com/office/drawing/2014/main" id="{F2D515DD-89FF-A660-647E-74B461A0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4A5840C-A1E4-A5F2-06B8-5644F25AF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352" y="2168525"/>
            <a:ext cx="4371200" cy="24588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5270DC-ED3D-037D-8986-1196FD53C317}"/>
              </a:ext>
            </a:extLst>
          </p:cNvPr>
          <p:cNvSpPr/>
          <p:nvPr/>
        </p:nvSpPr>
        <p:spPr>
          <a:xfrm>
            <a:off x="7803127" y="2324855"/>
            <a:ext cx="3224803" cy="237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02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B9BA0D-33F4-4FC7-BD6F-C4F89C80F1A8}"/>
              </a:ext>
            </a:extLst>
          </p:cNvPr>
          <p:cNvGrpSpPr/>
          <p:nvPr/>
        </p:nvGrpSpPr>
        <p:grpSpPr>
          <a:xfrm>
            <a:off x="1484336" y="1960647"/>
            <a:ext cx="9218458" cy="3332011"/>
            <a:chOff x="1484336" y="1960647"/>
            <a:chExt cx="9218458" cy="3332011"/>
          </a:xfrm>
        </p:grpSpPr>
        <p:sp>
          <p:nvSpPr>
            <p:cNvPr id="19" name="テキスト ボックス 67">
              <a:extLst>
                <a:ext uri="{FF2B5EF4-FFF2-40B4-BE49-F238E27FC236}">
                  <a16:creationId xmlns:a16="http://schemas.microsoft.com/office/drawing/2014/main" id="{C0CAF4C1-DC9E-46F9-A774-E738A9EC31F1}"/>
                </a:ext>
              </a:extLst>
            </p:cNvPr>
            <p:cNvSpPr txBox="1"/>
            <p:nvPr/>
          </p:nvSpPr>
          <p:spPr>
            <a:xfrm>
              <a:off x="5132999" y="4597190"/>
              <a:ext cx="1926002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Monetary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67">
              <a:extLst>
                <a:ext uri="{FF2B5EF4-FFF2-40B4-BE49-F238E27FC236}">
                  <a16:creationId xmlns:a16="http://schemas.microsoft.com/office/drawing/2014/main" id="{E825F233-027E-4590-A1AE-8E398BE5F6A0}"/>
                </a:ext>
              </a:extLst>
            </p:cNvPr>
            <p:cNvSpPr txBox="1"/>
            <p:nvPr/>
          </p:nvSpPr>
          <p:spPr>
            <a:xfrm>
              <a:off x="2175383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EDFD380-9A2B-B746-9C4C-416EBCE60E25}"/>
                </a:ext>
              </a:extLst>
            </p:cNvPr>
            <p:cNvGrpSpPr/>
            <p:nvPr/>
          </p:nvGrpSpPr>
          <p:grpSpPr>
            <a:xfrm>
              <a:off x="2175383" y="2668414"/>
              <a:ext cx="7418231" cy="1926002"/>
              <a:chOff x="2650454" y="3608624"/>
              <a:chExt cx="6022203" cy="1563550"/>
            </a:xfrm>
          </p:grpSpPr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E462F35D-6131-D24D-B363-D6DE8DFA3DF6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3" name="グラフィックス 22" descr="Clock with solid fill">
                <a:extLst>
                  <a:ext uri="{FF2B5EF4-FFF2-40B4-BE49-F238E27FC236}">
                    <a16:creationId xmlns:a16="http://schemas.microsoft.com/office/drawing/2014/main" id="{7F9D6A43-A6B6-3E48-9D94-DFA5A8460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795901" y="3952021"/>
                <a:ext cx="876756" cy="876756"/>
              </a:xfrm>
              <a:prstGeom prst="rect">
                <a:avLst/>
              </a:prstGeom>
            </p:spPr>
          </p:pic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D3D4B0E5-2ABC-CC41-9536-5A8412EC0597}"/>
                </a:ext>
              </a:extLst>
            </p:cNvPr>
            <p:cNvGrpSpPr/>
            <p:nvPr/>
          </p:nvGrpSpPr>
          <p:grpSpPr>
            <a:xfrm>
              <a:off x="5132999" y="2668414"/>
              <a:ext cx="4871554" cy="1926002"/>
              <a:chOff x="2791040" y="1295828"/>
              <a:chExt cx="3954782" cy="1563550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A1396159-EC7F-D24E-BDB1-5395E19D1D92}"/>
                  </a:ext>
                </a:extLst>
              </p:cNvPr>
              <p:cNvSpPr/>
              <p:nvPr/>
            </p:nvSpPr>
            <p:spPr>
              <a:xfrm>
                <a:off x="2791040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9" name="グラフィックス 8" descr="Flying Money with solid fill">
                <a:extLst>
                  <a:ext uri="{FF2B5EF4-FFF2-40B4-BE49-F238E27FC236}">
                    <a16:creationId xmlns:a16="http://schemas.microsoft.com/office/drawing/2014/main" id="{6E71CB04-6EAD-544F-8E53-132B8C43D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34437" y="1639225"/>
                <a:ext cx="876756" cy="876756"/>
              </a:xfrm>
              <a:prstGeom prst="rect">
                <a:avLst/>
              </a:prstGeom>
            </p:spPr>
          </p:pic>
          <p:sp>
            <p:nvSpPr>
              <p:cNvPr id="12" name="円/楕円 41">
                <a:extLst>
                  <a:ext uri="{FF2B5EF4-FFF2-40B4-BE49-F238E27FC236}">
                    <a16:creationId xmlns:a16="http://schemas.microsoft.com/office/drawing/2014/main" id="{C1275C20-5E43-0352-28AA-270B89D3303E}"/>
                  </a:ext>
                </a:extLst>
              </p:cNvPr>
              <p:cNvSpPr/>
              <p:nvPr/>
            </p:nvSpPr>
            <p:spPr>
              <a:xfrm>
                <a:off x="5182272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8" descr="Computer with solid fill">
                <a:extLst>
                  <a:ext uri="{FF2B5EF4-FFF2-40B4-BE49-F238E27FC236}">
                    <a16:creationId xmlns:a16="http://schemas.microsoft.com/office/drawing/2014/main" id="{8F500151-C4CD-408D-79C4-E80A7B16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525669" y="1639225"/>
                <a:ext cx="876756" cy="876756"/>
              </a:xfrm>
              <a:prstGeom prst="rect">
                <a:avLst/>
              </a:prstGeom>
            </p:spPr>
          </p:pic>
        </p:grpSp>
        <p:pic>
          <p:nvPicPr>
            <p:cNvPr id="17" name="グラフィックス 8" descr="Alarm clock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598384" y="3091415"/>
              <a:ext cx="1080000" cy="1080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FDBD65-AE1A-42E2-B071-51CDF6C6C8F6}"/>
                </a:ext>
              </a:extLst>
            </p:cNvPr>
            <p:cNvGrpSpPr/>
            <p:nvPr/>
          </p:nvGrpSpPr>
          <p:grpSpPr>
            <a:xfrm>
              <a:off x="1484336" y="1960647"/>
              <a:ext cx="9218458" cy="3332011"/>
              <a:chOff x="1484336" y="1960647"/>
              <a:chExt cx="9218458" cy="3332011"/>
            </a:xfrm>
          </p:grpSpPr>
          <p:sp>
            <p:nvSpPr>
              <p:cNvPr id="30" name="アーチ 11">
                <a:extLst>
                  <a:ext uri="{FF2B5EF4-FFF2-40B4-BE49-F238E27FC236}">
                    <a16:creationId xmlns:a16="http://schemas.microsoft.com/office/drawing/2014/main" id="{860E2ED2-7DD7-467C-B8A0-C389DB52547C}"/>
                  </a:ext>
                </a:extLst>
              </p:cNvPr>
              <p:cNvSpPr/>
              <p:nvPr/>
            </p:nvSpPr>
            <p:spPr>
              <a:xfrm rot="10800000">
                <a:off x="1484336" y="1960647"/>
                <a:ext cx="3322486" cy="3322486"/>
              </a:xfrm>
              <a:prstGeom prst="blockArc">
                <a:avLst>
                  <a:gd name="adj1" fmla="val 10794079"/>
                  <a:gd name="adj2" fmla="val 7812"/>
                  <a:gd name="adj3" fmla="val 11203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" name="アーチ 11">
                <a:extLst>
                  <a:ext uri="{FF2B5EF4-FFF2-40B4-BE49-F238E27FC236}">
                    <a16:creationId xmlns:a16="http://schemas.microsoft.com/office/drawing/2014/main" id="{D29A7582-3061-484B-8B56-5297CF5DC16C}"/>
                  </a:ext>
                </a:extLst>
              </p:cNvPr>
              <p:cNvSpPr/>
              <p:nvPr/>
            </p:nvSpPr>
            <p:spPr>
              <a:xfrm>
                <a:off x="4434758" y="1970172"/>
                <a:ext cx="3322486" cy="3322486"/>
              </a:xfrm>
              <a:prstGeom prst="blockArc">
                <a:avLst>
                  <a:gd name="adj1" fmla="val 10792728"/>
                  <a:gd name="adj2" fmla="val 21587080"/>
                  <a:gd name="adj3" fmla="val 11364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" name="アーチ 11">
                <a:extLst>
                  <a:ext uri="{FF2B5EF4-FFF2-40B4-BE49-F238E27FC236}">
                    <a16:creationId xmlns:a16="http://schemas.microsoft.com/office/drawing/2014/main" id="{63B3A732-8402-49C5-8C78-093EE6471DAE}"/>
                  </a:ext>
                </a:extLst>
              </p:cNvPr>
              <p:cNvSpPr/>
              <p:nvPr/>
            </p:nvSpPr>
            <p:spPr>
              <a:xfrm rot="10800000">
                <a:off x="7380308" y="1970172"/>
                <a:ext cx="3322486" cy="3322486"/>
              </a:xfrm>
              <a:prstGeom prst="blockArc">
                <a:avLst>
                  <a:gd name="adj1" fmla="val 10690363"/>
                  <a:gd name="adj2" fmla="val 22200"/>
                  <a:gd name="adj3" fmla="val 11328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4" name="テキスト ボックス 67">
              <a:extLst>
                <a:ext uri="{FF2B5EF4-FFF2-40B4-BE49-F238E27FC236}">
                  <a16:creationId xmlns:a16="http://schemas.microsoft.com/office/drawing/2014/main" id="{B9D8D38E-8767-4962-98FD-0E10099F982F}"/>
                </a:ext>
              </a:extLst>
            </p:cNvPr>
            <p:cNvSpPr txBox="1"/>
            <p:nvPr/>
          </p:nvSpPr>
          <p:spPr>
            <a:xfrm>
              <a:off x="8090615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Computational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" name="タイトル 1">
            <a:extLst>
              <a:ext uri="{FF2B5EF4-FFF2-40B4-BE49-F238E27FC236}">
                <a16:creationId xmlns:a16="http://schemas.microsoft.com/office/drawing/2014/main" id="{DDD2E759-62EE-4B0A-AFCE-14B86C47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</a:t>
            </a:r>
            <a:r>
              <a:rPr lang="en-US" altLang="ja-JP" dirty="0"/>
              <a:t> - Advantages of the Markov Model</a:t>
            </a:r>
            <a:endParaRPr lang="ja-JP" altLang="en-US" sz="2400" dirty="0"/>
          </a:p>
        </p:txBody>
      </p:sp>
      <p:sp>
        <p:nvSpPr>
          <p:cNvPr id="14" name="テキスト ボックス 20">
            <a:extLst>
              <a:ext uri="{FF2B5EF4-FFF2-40B4-BE49-F238E27FC236}">
                <a16:creationId xmlns:a16="http://schemas.microsoft.com/office/drawing/2014/main" id="{B3B4C46B-B6A5-10C3-C4E6-226CA8FEB8EB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Generating synthetic data with the Markov model reduces three types of costs.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3E71EE5-54ED-6052-3EA8-AC4B70324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0481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F756B98-1E82-88D1-2440-EA2D817B95E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CB5CB-705B-0505-4D0A-C6017F86A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48">
            <a:extLst>
              <a:ext uri="{FF2B5EF4-FFF2-40B4-BE49-F238E27FC236}">
                <a16:creationId xmlns:a16="http://schemas.microsoft.com/office/drawing/2014/main" id="{A92AD08E-68D9-E8CD-16DB-5A3AB7E1FF8C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suitable for synthesizing BLE packet data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well-suited for structured and time-series data. BLE packet data is both structured and time-series data.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正方形/長方形 48">
            <a:extLst>
              <a:ext uri="{FF2B5EF4-FFF2-40B4-BE49-F238E27FC236}">
                <a16:creationId xmlns:a16="http://schemas.microsoft.com/office/drawing/2014/main" id="{DA9B8A15-BA7D-2818-F8AE-E08D172D8219}"/>
              </a:ext>
            </a:extLst>
          </p:cNvPr>
          <p:cNvSpPr/>
          <p:nvPr/>
        </p:nvSpPr>
        <p:spPr>
          <a:xfrm>
            <a:off x="6960525" y="3521702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reprocessed SmartTag (nearby) was synthesized by the Markov model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SmartTag (nearby) data is relatively scarce and has lower classification accuracy. Handling preprocessed data allows for immediate use in training.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円/楕円 42">
            <a:extLst>
              <a:ext uri="{FF2B5EF4-FFF2-40B4-BE49-F238E27FC236}">
                <a16:creationId xmlns:a16="http://schemas.microsoft.com/office/drawing/2014/main" id="{C646A2CA-D37B-4EA5-41B3-8F93AE617E4A}"/>
              </a:ext>
            </a:extLst>
          </p:cNvPr>
          <p:cNvSpPr/>
          <p:nvPr/>
        </p:nvSpPr>
        <p:spPr>
          <a:xfrm>
            <a:off x="5616334" y="3665702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5" name="グラフィックス 22" descr="Robot with solid fill">
            <a:extLst>
              <a:ext uri="{FF2B5EF4-FFF2-40B4-BE49-F238E27FC236}">
                <a16:creationId xmlns:a16="http://schemas.microsoft.com/office/drawing/2014/main" id="{F655BD74-7666-2A5F-E6EE-F85BD830E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32334" y="3881702"/>
            <a:ext cx="540000" cy="540000"/>
          </a:xfrm>
          <a:prstGeom prst="rect">
            <a:avLst/>
          </a:prstGeom>
        </p:spPr>
      </p:pic>
      <p:sp>
        <p:nvSpPr>
          <p:cNvPr id="87" name="円/楕円 42">
            <a:extLst>
              <a:ext uri="{FF2B5EF4-FFF2-40B4-BE49-F238E27FC236}">
                <a16:creationId xmlns:a16="http://schemas.microsoft.com/office/drawing/2014/main" id="{2777B1E1-38BE-93C9-357C-AA1C28C2C676}"/>
              </a:ext>
            </a:extLst>
          </p:cNvPr>
          <p:cNvSpPr/>
          <p:nvPr/>
        </p:nvSpPr>
        <p:spPr>
          <a:xfrm>
            <a:off x="5610000" y="2322963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8" name="グラフィックス 22" descr="Magnifying glass with solid fill">
            <a:extLst>
              <a:ext uri="{FF2B5EF4-FFF2-40B4-BE49-F238E27FC236}">
                <a16:creationId xmlns:a16="http://schemas.microsoft.com/office/drawing/2014/main" id="{E75FB7DD-45D3-8824-7CD5-782550D760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826000" y="2538963"/>
            <a:ext cx="540000" cy="540000"/>
          </a:xfrm>
          <a:prstGeom prst="rect">
            <a:avLst/>
          </a:prstGeom>
        </p:spPr>
      </p:pic>
      <p:sp>
        <p:nvSpPr>
          <p:cNvPr id="77" name="正方形/長方形 48">
            <a:extLst>
              <a:ext uri="{FF2B5EF4-FFF2-40B4-BE49-F238E27FC236}">
                <a16:creationId xmlns:a16="http://schemas.microsoft.com/office/drawing/2014/main" id="{AC3CCCD2-D173-8138-33EB-C4B8EC170C3F}"/>
              </a:ext>
            </a:extLst>
          </p:cNvPr>
          <p:cNvSpPr/>
          <p:nvPr/>
        </p:nvSpPr>
        <p:spPr>
          <a:xfrm>
            <a:off x="6960526" y="4864440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improved the model's accuracy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accuracy increased due to enhanced diversity, not just a larger data volume. The number of unique combinations of column values increased.</a:t>
            </a:r>
          </a:p>
        </p:txBody>
      </p:sp>
      <p:sp>
        <p:nvSpPr>
          <p:cNvPr id="90" name="円/楕円 42">
            <a:extLst>
              <a:ext uri="{FF2B5EF4-FFF2-40B4-BE49-F238E27FC236}">
                <a16:creationId xmlns:a16="http://schemas.microsoft.com/office/drawing/2014/main" id="{75AA0EA6-7107-DBD9-7E31-7CE162445C2B}"/>
              </a:ext>
            </a:extLst>
          </p:cNvPr>
          <p:cNvSpPr/>
          <p:nvPr/>
        </p:nvSpPr>
        <p:spPr>
          <a:xfrm>
            <a:off x="5616334" y="5008440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1" name="グラフィックス 22" descr="Microscope with solid fill">
            <a:extLst>
              <a:ext uri="{FF2B5EF4-FFF2-40B4-BE49-F238E27FC236}">
                <a16:creationId xmlns:a16="http://schemas.microsoft.com/office/drawing/2014/main" id="{6BBF4E99-C755-0525-4EEC-10FD46A85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32334" y="5224440"/>
            <a:ext cx="540000" cy="540000"/>
          </a:xfrm>
          <a:prstGeom prst="rect">
            <a:avLst/>
          </a:prstGeom>
        </p:spPr>
      </p:pic>
      <p:sp>
        <p:nvSpPr>
          <p:cNvPr id="93" name="正方形/長方形 48">
            <a:extLst>
              <a:ext uri="{FF2B5EF4-FFF2-40B4-BE49-F238E27FC236}">
                <a16:creationId xmlns:a16="http://schemas.microsoft.com/office/drawing/2014/main" id="{280366B5-DDBE-D16A-C7BE-AC1B0082BFD3}"/>
              </a:ext>
            </a:extLst>
          </p:cNvPr>
          <p:cNvSpPr/>
          <p:nvPr/>
        </p:nvSpPr>
        <p:spPr>
          <a:xfrm>
            <a:off x="371475" y="4865711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4" name="正方形/長方形 48">
            <a:extLst>
              <a:ext uri="{FF2B5EF4-FFF2-40B4-BE49-F238E27FC236}">
                <a16:creationId xmlns:a16="http://schemas.microsoft.com/office/drawing/2014/main" id="{1773087F-CC29-54B2-AB48-412C3CA02570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</a:t>
            </a: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3CE7489-6A5C-DC42-12F7-80B082921F60}"/>
              </a:ext>
            </a:extLst>
          </p:cNvPr>
          <p:cNvSpPr/>
          <p:nvPr/>
        </p:nvSpPr>
        <p:spPr>
          <a:xfrm>
            <a:off x="371475" y="352297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08" name="AutoShape 2">
            <a:extLst>
              <a:ext uri="{FF2B5EF4-FFF2-40B4-BE49-F238E27FC236}">
                <a16:creationId xmlns:a16="http://schemas.microsoft.com/office/drawing/2014/main" id="{01CEF16E-F1C9-E4BB-10B6-1184687465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800000" flipH="1">
            <a:off x="6667718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9" name="AutoShape 2">
            <a:extLst>
              <a:ext uri="{FF2B5EF4-FFF2-40B4-BE49-F238E27FC236}">
                <a16:creationId xmlns:a16="http://schemas.microsoft.com/office/drawing/2014/main" id="{CBE1E95F-DEC7-F186-EFAF-5158C7478A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0800000" flipH="1">
            <a:off x="6667717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AutoShape 2">
            <a:extLst>
              <a:ext uri="{FF2B5EF4-FFF2-40B4-BE49-F238E27FC236}">
                <a16:creationId xmlns:a16="http://schemas.microsoft.com/office/drawing/2014/main" id="{F1F56161-AC43-6FE0-298B-01950494E26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0800000" flipH="1">
            <a:off x="6667718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2" name="AutoShape 2">
            <a:extLst>
              <a:ext uri="{FF2B5EF4-FFF2-40B4-BE49-F238E27FC236}">
                <a16:creationId xmlns:a16="http://schemas.microsoft.com/office/drawing/2014/main" id="{9C01CDF4-8A23-29A4-2535-C28E86FCF95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>
            <a:off x="5345992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AutoShape 2">
            <a:extLst>
              <a:ext uri="{FF2B5EF4-FFF2-40B4-BE49-F238E27FC236}">
                <a16:creationId xmlns:a16="http://schemas.microsoft.com/office/drawing/2014/main" id="{52C69A6E-D3FE-32B6-7DB3-9DE516CCBDF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>
            <a:off x="5345991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4" name="AutoShape 2">
            <a:extLst>
              <a:ext uri="{FF2B5EF4-FFF2-40B4-BE49-F238E27FC236}">
                <a16:creationId xmlns:a16="http://schemas.microsoft.com/office/drawing/2014/main" id="{EF17078E-ED12-558C-A067-65FB6D3FAC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5345992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61">
            <a:extLst>
              <a:ext uri="{FF2B5EF4-FFF2-40B4-BE49-F238E27FC236}">
                <a16:creationId xmlns:a16="http://schemas.microsoft.com/office/drawing/2014/main" id="{A9892444-8569-A64C-B0E7-E3000BF1ED26}"/>
              </a:ext>
            </a:extLst>
          </p:cNvPr>
          <p:cNvSpPr txBox="1"/>
          <p:nvPr/>
        </p:nvSpPr>
        <p:spPr>
          <a:xfrm>
            <a:off x="371475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 Questions</a:t>
            </a: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7" name="直線コネクタ 62">
            <a:extLst>
              <a:ext uri="{FF2B5EF4-FFF2-40B4-BE49-F238E27FC236}">
                <a16:creationId xmlns:a16="http://schemas.microsoft.com/office/drawing/2014/main" id="{8FE815E2-C553-AE43-9EED-2571A08D1BA5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71">
            <a:extLst>
              <a:ext uri="{FF2B5EF4-FFF2-40B4-BE49-F238E27FC236}">
                <a16:creationId xmlns:a16="http://schemas.microsoft.com/office/drawing/2014/main" id="{35C033D0-05FA-5B41-95E4-93C97EF097AF}"/>
              </a:ext>
            </a:extLst>
          </p:cNvPr>
          <p:cNvCxnSpPr>
            <a:cxnSpLocks/>
          </p:cNvCxnSpPr>
          <p:nvPr/>
        </p:nvCxnSpPr>
        <p:spPr>
          <a:xfrm>
            <a:off x="6960526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88953AF9-8C9C-7348-AD14-C091864C4859}"/>
              </a:ext>
            </a:extLst>
          </p:cNvPr>
          <p:cNvSpPr txBox="1"/>
          <p:nvPr/>
        </p:nvSpPr>
        <p:spPr>
          <a:xfrm>
            <a:off x="6960526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Answers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555553D-E6BB-E27C-5A23-B383DE7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Answers to Research Questions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B90A-A58F-6670-F19E-F6DC9D135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325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A49E-69D2-46FA-7BF5-FAA04D65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B6FA81-6BDB-A3B0-F636-32786314641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860B2BCD-BBEC-296E-C362-873510B476D4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FF4253C-8610-32EF-B1A6-64A7459866E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248CD-6607-A162-0080-02D629739D5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30657-C5C4-0DFD-9398-95BBD2AB9427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978E9A-7379-CD35-5EE7-A39DCBF31D1A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86309-E420-9D7D-3C4D-48FF24DE43B2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EF82B-EA25-1DF3-25FB-AEB4862100E8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8CBF4A-4676-B15B-825E-AB99E9DA3177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4983F-ABC9-0C39-4DC6-08984EFE0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6860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EDFD380-9A2B-B746-9C4C-416EBCE60E25}"/>
              </a:ext>
            </a:extLst>
          </p:cNvPr>
          <p:cNvGrpSpPr/>
          <p:nvPr/>
        </p:nvGrpSpPr>
        <p:grpSpPr>
          <a:xfrm>
            <a:off x="1412270" y="1330718"/>
            <a:ext cx="1512000" cy="1512000"/>
            <a:chOff x="2650454" y="3608624"/>
            <a:chExt cx="1563550" cy="1563550"/>
          </a:xfrm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462F35D-6131-D24D-B363-D6DE8DFA3DF6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" name="グラフィックス 22" descr="Basic Shapes with solid fill">
              <a:extLst>
                <a:ext uri="{FF2B5EF4-FFF2-40B4-BE49-F238E27FC236}">
                  <a16:creationId xmlns:a16="http://schemas.microsoft.com/office/drawing/2014/main" id="{7F9D6A43-A6B6-3E48-9D94-DFA5A846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5" cy="876755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3D4B0E5-2ABC-CC41-9536-5A8412EC0597}"/>
              </a:ext>
            </a:extLst>
          </p:cNvPr>
          <p:cNvGrpSpPr/>
          <p:nvPr/>
        </p:nvGrpSpPr>
        <p:grpSpPr>
          <a:xfrm>
            <a:off x="5339999" y="1330718"/>
            <a:ext cx="1512000" cy="1512000"/>
            <a:chOff x="2791040" y="1295828"/>
            <a:chExt cx="1563550" cy="1563550"/>
          </a:xfrm>
        </p:grpSpPr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A1396159-EC7F-D24E-BDB1-5395E19D1D92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9" name="グラフィックス 8" descr="Workflow with solid fill">
              <a:extLst>
                <a:ext uri="{FF2B5EF4-FFF2-40B4-BE49-F238E27FC236}">
                  <a16:creationId xmlns:a16="http://schemas.microsoft.com/office/drawing/2014/main" id="{6E71CB04-6EAD-544F-8E53-132B8C43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7" y="1639225"/>
              <a:ext cx="876755" cy="876755"/>
            </a:xfrm>
            <a:prstGeom prst="rect">
              <a:avLst/>
            </a:prstGeom>
          </p:spPr>
        </p:pic>
      </p:grpSp>
      <p:grpSp>
        <p:nvGrpSpPr>
          <p:cNvPr id="15" name="グループ化 24">
            <a:extLst>
              <a:ext uri="{FF2B5EF4-FFF2-40B4-BE49-F238E27FC236}">
                <a16:creationId xmlns:a16="http://schemas.microsoft.com/office/drawing/2014/main" id="{0AF1CDCF-542A-48DC-ABCB-ADE9A43185B7}"/>
              </a:ext>
            </a:extLst>
          </p:cNvPr>
          <p:cNvGrpSpPr/>
          <p:nvPr/>
        </p:nvGrpSpPr>
        <p:grpSpPr>
          <a:xfrm>
            <a:off x="9267730" y="1330718"/>
            <a:ext cx="1512000" cy="1512000"/>
            <a:chOff x="2791040" y="1295828"/>
            <a:chExt cx="1563550" cy="1563550"/>
          </a:xfrm>
        </p:grpSpPr>
        <p:sp>
          <p:nvSpPr>
            <p:cNvPr id="16" name="円/楕円 41">
              <a:extLst>
                <a:ext uri="{FF2B5EF4-FFF2-40B4-BE49-F238E27FC236}">
                  <a16:creationId xmlns:a16="http://schemas.microsoft.com/office/drawing/2014/main" id="{5836F0C5-F056-4FC3-8D20-DB79916318BE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7" name="グラフィックス 8" descr="Earth globe: Africa and Europe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5" cy="876755"/>
            </a:xfrm>
            <a:prstGeom prst="rect">
              <a:avLst/>
            </a:prstGeom>
          </p:spPr>
        </p:pic>
      </p:grpSp>
      <p:sp>
        <p:nvSpPr>
          <p:cNvPr id="18" name="テキスト ボックス 67">
            <a:extLst>
              <a:ext uri="{FF2B5EF4-FFF2-40B4-BE49-F238E27FC236}">
                <a16:creationId xmlns:a16="http://schemas.microsoft.com/office/drawing/2014/main" id="{E825F233-027E-4590-A1AE-8E398BE5F6A0}"/>
              </a:ext>
            </a:extLst>
          </p:cNvPr>
          <p:cNvSpPr txBox="1"/>
          <p:nvPr/>
        </p:nvSpPr>
        <p:spPr>
          <a:xfrm>
            <a:off x="371474" y="3376157"/>
            <a:ext cx="3593592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Limited Generalizability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テキスト ボックス 67">
            <a:extLst>
              <a:ext uri="{FF2B5EF4-FFF2-40B4-BE49-F238E27FC236}">
                <a16:creationId xmlns:a16="http://schemas.microsoft.com/office/drawing/2014/main" id="{C0CAF4C1-DC9E-46F9-A774-E738A9EC31F1}"/>
              </a:ext>
            </a:extLst>
          </p:cNvPr>
          <p:cNvSpPr txBox="1"/>
          <p:nvPr/>
        </p:nvSpPr>
        <p:spPr>
          <a:xfrm>
            <a:off x="4299201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Dependence on Markov Assumption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67">
            <a:extLst>
              <a:ext uri="{FF2B5EF4-FFF2-40B4-BE49-F238E27FC236}">
                <a16:creationId xmlns:a16="http://schemas.microsoft.com/office/drawing/2014/main" id="{42A6CED8-1E7A-47D1-A5F8-C82BE22C0714}"/>
              </a:ext>
            </a:extLst>
          </p:cNvPr>
          <p:cNvSpPr txBox="1"/>
          <p:nvPr/>
        </p:nvSpPr>
        <p:spPr>
          <a:xfrm>
            <a:off x="8226932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Realism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D3BDAFE-EADC-310B-149D-1274E9BD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Limitations</a:t>
            </a:r>
            <a:endParaRPr lang="ja-JP" altLang="en-US" sz="2400" dirty="0"/>
          </a:p>
        </p:txBody>
      </p:sp>
      <p:sp>
        <p:nvSpPr>
          <p:cNvPr id="6" name="正方形/長方形 48">
            <a:extLst>
              <a:ext uri="{FF2B5EF4-FFF2-40B4-BE49-F238E27FC236}">
                <a16:creationId xmlns:a16="http://schemas.microsoft.com/office/drawing/2014/main" id="{ABF49CD3-91C7-F621-FBD1-656CA8191197}"/>
              </a:ext>
            </a:extLst>
          </p:cNvPr>
          <p:cNvSpPr/>
          <p:nvPr/>
        </p:nvSpPr>
        <p:spPr>
          <a:xfrm>
            <a:off x="371475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results obtained in this study may not necessarily apply to devices other than SmartTag (nearby).</a:t>
            </a:r>
          </a:p>
        </p:txBody>
      </p:sp>
      <p:sp>
        <p:nvSpPr>
          <p:cNvPr id="7" name="正方形/長方形 48">
            <a:extLst>
              <a:ext uri="{FF2B5EF4-FFF2-40B4-BE49-F238E27FC236}">
                <a16:creationId xmlns:a16="http://schemas.microsoft.com/office/drawing/2014/main" id="{654B9FE8-2DA5-3DB9-9BB0-0B9943EA7CC5}"/>
              </a:ext>
            </a:extLst>
          </p:cNvPr>
          <p:cNvSpPr/>
          <p:nvPr/>
        </p:nvSpPr>
        <p:spPr>
          <a:xfrm>
            <a:off x="4304317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method is ineffective if BLE packet data exhibits non-Markovian behavior. For example, it is unsuitable when packet loss occurs due to noise or signal interference.</a:t>
            </a:r>
          </a:p>
        </p:txBody>
      </p:sp>
      <p:sp>
        <p:nvSpPr>
          <p:cNvPr id="8" name="正方形/長方形 48">
            <a:extLst>
              <a:ext uri="{FF2B5EF4-FFF2-40B4-BE49-F238E27FC236}">
                <a16:creationId xmlns:a16="http://schemas.microsoft.com/office/drawing/2014/main" id="{E59174BA-0D17-B2F7-5DC4-82C97954EFD7}"/>
              </a:ext>
            </a:extLst>
          </p:cNvPr>
          <p:cNvSpPr/>
          <p:nvPr/>
        </p:nvSpPr>
        <p:spPr>
          <a:xfrm>
            <a:off x="8226934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does not always represent real-world data. Some generated data may contain unrealistic value combinations.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BC2F-25A2-4A7A-CFD0-D3D7E727C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420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67">
            <a:extLst>
              <a:ext uri="{FF2B5EF4-FFF2-40B4-BE49-F238E27FC236}">
                <a16:creationId xmlns:a16="http://schemas.microsoft.com/office/drawing/2014/main" id="{D7CCFF86-DAC9-4612-A681-C93AAFA9715F}"/>
              </a:ext>
            </a:extLst>
          </p:cNvPr>
          <p:cNvSpPr txBox="1"/>
          <p:nvPr/>
        </p:nvSpPr>
        <p:spPr>
          <a:xfrm>
            <a:off x="2475571" y="3180471"/>
            <a:ext cx="2506104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Alternative Methods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VAE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67">
            <a:extLst>
              <a:ext uri="{FF2B5EF4-FFF2-40B4-BE49-F238E27FC236}">
                <a16:creationId xmlns:a16="http://schemas.microsoft.com/office/drawing/2014/main" id="{282EB746-0D08-4A0C-B5B6-491046E74516}"/>
              </a:ext>
            </a:extLst>
          </p:cNvPr>
          <p:cNvSpPr txBox="1"/>
          <p:nvPr/>
        </p:nvSpPr>
        <p:spPr>
          <a:xfrm>
            <a:off x="7210325" y="4701565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Other Data Sources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Kaggle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67">
            <a:extLst>
              <a:ext uri="{FF2B5EF4-FFF2-40B4-BE49-F238E27FC236}">
                <a16:creationId xmlns:a16="http://schemas.microsoft.com/office/drawing/2014/main" id="{CB56460B-E145-4368-9C23-4F87A3104AD4}"/>
              </a:ext>
            </a:extLst>
          </p:cNvPr>
          <p:cNvSpPr txBox="1"/>
          <p:nvPr/>
        </p:nvSpPr>
        <p:spPr>
          <a:xfrm>
            <a:off x="7132764" y="1641450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Different Devices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SmartTag (lost)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FindMy</a:t>
            </a: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Tracker (unpaired)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0569DFC-C240-4311-AC58-E6FC8A2FF438}"/>
              </a:ext>
            </a:extLst>
          </p:cNvPr>
          <p:cNvSpPr/>
          <p:nvPr/>
        </p:nvSpPr>
        <p:spPr>
          <a:xfrm>
            <a:off x="5717093" y="1641450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Chevron 5">
            <a:extLst>
              <a:ext uri="{FF2B5EF4-FFF2-40B4-BE49-F238E27FC236}">
                <a16:creationId xmlns:a16="http://schemas.microsoft.com/office/drawing/2014/main" id="{3B6979CD-435B-4EBE-9944-59BE1DECB89D}"/>
              </a:ext>
            </a:extLst>
          </p:cNvPr>
          <p:cNvSpPr/>
          <p:nvPr/>
        </p:nvSpPr>
        <p:spPr>
          <a:xfrm>
            <a:off x="6863049" y="1949815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Chevron 5">
            <a:extLst>
              <a:ext uri="{FF2B5EF4-FFF2-40B4-BE49-F238E27FC236}">
                <a16:creationId xmlns:a16="http://schemas.microsoft.com/office/drawing/2014/main" id="{2D0F4F3E-2975-490A-89A9-86944B2D1CED}"/>
              </a:ext>
            </a:extLst>
          </p:cNvPr>
          <p:cNvSpPr/>
          <p:nvPr/>
        </p:nvSpPr>
        <p:spPr>
          <a:xfrm>
            <a:off x="6863049" y="500898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3A6EEA5-7336-4A06-B194-7B24516DABA6}"/>
              </a:ext>
            </a:extLst>
          </p:cNvPr>
          <p:cNvSpPr/>
          <p:nvPr/>
        </p:nvSpPr>
        <p:spPr>
          <a:xfrm>
            <a:off x="5434160" y="4401121"/>
            <a:ext cx="1520176" cy="1520177"/>
          </a:xfrm>
          <a:prstGeom prst="arc">
            <a:avLst>
              <a:gd name="adj1" fmla="val 5451508"/>
              <a:gd name="adj2" fmla="val 16161056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B1B27BE-C24B-442A-8A6E-F1BABA627231}"/>
              </a:ext>
            </a:extLst>
          </p:cNvPr>
          <p:cNvSpPr/>
          <p:nvPr/>
        </p:nvSpPr>
        <p:spPr>
          <a:xfrm flipH="1">
            <a:off x="5420943" y="2880028"/>
            <a:ext cx="1520176" cy="1520177"/>
          </a:xfrm>
          <a:prstGeom prst="arc">
            <a:avLst>
              <a:gd name="adj1" fmla="val 5407766"/>
              <a:gd name="adj2" fmla="val 16203423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F1845B0-F4F6-4437-9E39-AE9473B7844F}"/>
              </a:ext>
            </a:extLst>
          </p:cNvPr>
          <p:cNvSpPr/>
          <p:nvPr/>
        </p:nvSpPr>
        <p:spPr>
          <a:xfrm>
            <a:off x="5420943" y="1358517"/>
            <a:ext cx="1520176" cy="1520177"/>
          </a:xfrm>
          <a:prstGeom prst="arc">
            <a:avLst>
              <a:gd name="adj1" fmla="val 5388361"/>
              <a:gd name="adj2" fmla="val 16209110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1ED9E00-90A2-464F-9760-4DD227418D59}"/>
              </a:ext>
            </a:extLst>
          </p:cNvPr>
          <p:cNvSpPr/>
          <p:nvPr/>
        </p:nvSpPr>
        <p:spPr>
          <a:xfrm>
            <a:off x="5717093" y="3152442"/>
            <a:ext cx="954311" cy="954311"/>
          </a:xfrm>
          <a:prstGeom prst="ellipse">
            <a:avLst/>
          </a:prstGeom>
          <a:solidFill>
            <a:srgbClr val="046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F175148-ABB8-4BCE-9800-8D58E763397F}"/>
              </a:ext>
            </a:extLst>
          </p:cNvPr>
          <p:cNvSpPr/>
          <p:nvPr/>
        </p:nvSpPr>
        <p:spPr>
          <a:xfrm>
            <a:off x="5717093" y="4700622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0" lang="ja-JP" altLang="en-US" sz="2800" dirty="0">
              <a:solidFill>
                <a:prstClr val="whit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5" name="グラフィックス 8" descr="Circles with arrows with solid fill">
            <a:extLst>
              <a:ext uri="{FF2B5EF4-FFF2-40B4-BE49-F238E27FC236}">
                <a16:creationId xmlns:a16="http://schemas.microsoft.com/office/drawing/2014/main" id="{930A72DC-DD36-46A8-8C6F-7FBE66B7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82684" y="3318033"/>
            <a:ext cx="623128" cy="623128"/>
          </a:xfrm>
          <a:prstGeom prst="rect">
            <a:avLst/>
          </a:prstGeom>
        </p:spPr>
      </p:pic>
      <p:pic>
        <p:nvPicPr>
          <p:cNvPr id="66" name="グラフィックス 22" descr="Smart Phone with solid fill">
            <a:extLst>
              <a:ext uri="{FF2B5EF4-FFF2-40B4-BE49-F238E27FC236}">
                <a16:creationId xmlns:a16="http://schemas.microsoft.com/office/drawing/2014/main" id="{F96793B8-E487-4689-A3B1-21894A90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81190" y="1805547"/>
            <a:ext cx="626117" cy="626117"/>
          </a:xfrm>
          <a:prstGeom prst="rect">
            <a:avLst/>
          </a:prstGeom>
        </p:spPr>
      </p:pic>
      <p:pic>
        <p:nvPicPr>
          <p:cNvPr id="67" name="グラフィックス 8" descr="Database with solid fill">
            <a:extLst>
              <a:ext uri="{FF2B5EF4-FFF2-40B4-BE49-F238E27FC236}">
                <a16:creationId xmlns:a16="http://schemas.microsoft.com/office/drawing/2014/main" id="{45B61010-A361-4532-8C46-BED3720CB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2684" y="4866213"/>
            <a:ext cx="623128" cy="623128"/>
          </a:xfrm>
          <a:prstGeom prst="rect">
            <a:avLst/>
          </a:prstGeom>
        </p:spPr>
      </p:pic>
      <p:sp>
        <p:nvSpPr>
          <p:cNvPr id="69" name="Chevron 5">
            <a:extLst>
              <a:ext uri="{FF2B5EF4-FFF2-40B4-BE49-F238E27FC236}">
                <a16:creationId xmlns:a16="http://schemas.microsoft.com/office/drawing/2014/main" id="{4C8BBE61-A7E2-406D-AFB9-CD6702416CB1}"/>
              </a:ext>
            </a:extLst>
          </p:cNvPr>
          <p:cNvSpPr/>
          <p:nvPr/>
        </p:nvSpPr>
        <p:spPr>
          <a:xfrm flipH="1">
            <a:off x="5281556" y="346080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821BFAD-9C93-B484-8FE7-214056E2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Future work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655A-716C-F450-6914-90BE64B04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238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752" y="3266917"/>
            <a:ext cx="3816495" cy="755967"/>
          </a:xfrm>
        </p:spPr>
        <p:txBody>
          <a:bodyPr/>
          <a:lstStyle/>
          <a:p>
            <a:pPr algn="ctr"/>
            <a:r>
              <a:rPr lang="en-US" altLang="ja-JP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Questions?</a:t>
            </a:r>
            <a:endParaRPr lang="ja-JP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200E12-9714-5C41-BAF7-061F8F277506}"/>
              </a:ext>
            </a:extLst>
          </p:cNvPr>
          <p:cNvSpPr/>
          <p:nvPr/>
        </p:nvSpPr>
        <p:spPr>
          <a:xfrm>
            <a:off x="3896710" y="1445611"/>
            <a:ext cx="4398579" cy="4398579"/>
          </a:xfrm>
          <a:prstGeom prst="ellipse">
            <a:avLst/>
          </a:prstGeom>
          <a:noFill/>
          <a:ln w="292100">
            <a:gradFill flip="none" rotWithShape="1">
              <a:gsLst>
                <a:gs pos="63000">
                  <a:schemeClr val="bg1">
                    <a:alpha val="0"/>
                  </a:schemeClr>
                </a:gs>
                <a:gs pos="77000">
                  <a:schemeClr val="bg1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CF9EB-8C07-7D77-4C61-7B8334BB3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1207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ircles with arrows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that a Markov model is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a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the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Meiryo" panose="020B0604030504040204" pitchFamily="34" charset="-128"/>
                <a:ea typeface="Meiryo" panose="020B0604030504040204" pitchFamily="34" charset="-128"/>
              </a:rPr>
              <a:t>Investigated the characteristics of each method and the features of BLE packet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Implemented the Markov model</a:t>
            </a: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Confirmed that synthetic data produced by the Markov model improved the ML model</a:t>
            </a:r>
            <a:endParaRPr kumimoji="1" lang="en-US" altLang="ja-JP" dirty="0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structure of data with synthetic data and the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confidence levels between models with and without synthetic data</a:t>
            </a: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Method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Results</a:t>
            </a:r>
            <a:endParaRPr lang="ja-JP" altLang="en-US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CFC8C-B4EE-3475-D19D-9F2434FEA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6031-B5B2-7DC8-3264-564B4BEF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712E5-C16C-0151-222C-23630718D0D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EAE3F965-CAE6-1738-0EA4-F8680A03CAF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7302317-8FB9-47C0-E4D2-B1011C9AD05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1AEFE-D14C-1808-EF3F-44038440F1A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F0702-5053-514A-526D-19625C2999F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E79D6F-CD8E-4650-EE18-231A4B8518C7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978F15-4114-8BFD-EF3B-763AE58CF9B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30E78-A6CE-AC76-8C63-786273248D4E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DC522E-3084-6C75-D7D1-6FA1674B60B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77C95-AB84-E2EC-6EF7-60B3B4EAC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6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4E1B-C56B-D4DC-D3C3-32EC44A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C61F8-5D8D-2890-3AE7-E196185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4A0879-134C-969F-2DD2-8ABABF0061B3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5149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0D45874C-8830-017E-F4F9-785BB7F8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904" y="1269138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8566E9-5675-2BE2-4C17-D0223048C323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r>
              <a:rPr lang="en-US" altLang="ja-JP" sz="1000" dirty="0">
                <a:latin typeface="Meiryo" panose="020B0604030504040204" pitchFamily="34" charset="-128"/>
              </a:rPr>
              <a:t>BLE is abused.</a:t>
            </a:r>
            <a:endParaRPr lang="ja-JP" altLang="en-US" sz="1000">
              <a:latin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461AD-35AD-32EC-076E-BD93E7FF821A}"/>
              </a:ext>
            </a:extLst>
          </p:cNvPr>
          <p:cNvGrpSpPr/>
          <p:nvPr/>
        </p:nvGrpSpPr>
        <p:grpSpPr>
          <a:xfrm>
            <a:off x="291905" y="1160463"/>
            <a:ext cx="5058421" cy="4778508"/>
            <a:chOff x="291905" y="1160463"/>
            <a:chExt cx="5058421" cy="4778508"/>
          </a:xfrm>
        </p:grpSpPr>
        <p:sp>
          <p:nvSpPr>
            <p:cNvPr id="59" name="テキスト ボックス 5">
              <a:extLst>
                <a:ext uri="{FF2B5EF4-FFF2-40B4-BE49-F238E27FC236}">
                  <a16:creationId xmlns:a16="http://schemas.microsoft.com/office/drawing/2014/main" id="{A87197AE-4873-0B43-136D-84020546F16A}"/>
                </a:ext>
              </a:extLst>
            </p:cNvPr>
            <p:cNvSpPr txBox="1"/>
            <p:nvPr/>
          </p:nvSpPr>
          <p:spPr>
            <a:xfrm>
              <a:off x="291905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BLE is Abused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sp>
          <p:nvSpPr>
            <p:cNvPr id="12" name="テキスト ボックス 35">
              <a:extLst>
                <a:ext uri="{FF2B5EF4-FFF2-40B4-BE49-F238E27FC236}">
                  <a16:creationId xmlns:a16="http://schemas.microsoft.com/office/drawing/2014/main" id="{CC569919-F68F-EEEC-FD70-D29513E3C3BD}"/>
                </a:ext>
              </a:extLst>
            </p:cNvPr>
            <p:cNvSpPr txBox="1"/>
            <p:nvPr/>
          </p:nvSpPr>
          <p:spPr>
            <a:xfrm>
              <a:off x="371476" y="2286304"/>
              <a:ext cx="4978850" cy="1907675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Examples of BLE Abuse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is slipped into a car to obtain location data illegally (Bern,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used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to track her boyfriend and later killed him (US,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was stalked by her ex-boyfriend using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, and she was ultimately shot with a gun. (US 2022)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FF8340-FB62-C887-9408-73D6BB26700C}"/>
                </a:ext>
              </a:extLst>
            </p:cNvPr>
            <p:cNvGrpSpPr/>
            <p:nvPr/>
          </p:nvGrpSpPr>
          <p:grpSpPr>
            <a:xfrm>
              <a:off x="408646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8" name="直線コネクタ 125">
                <a:extLst>
                  <a:ext uri="{FF2B5EF4-FFF2-40B4-BE49-F238E27FC236}">
                    <a16:creationId xmlns:a16="http://schemas.microsoft.com/office/drawing/2014/main" id="{41A2EB37-9715-9F71-818D-57F4D08C3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グループ化 33">
                <a:extLst>
                  <a:ext uri="{FF2B5EF4-FFF2-40B4-BE49-F238E27FC236}">
                    <a16:creationId xmlns:a16="http://schemas.microsoft.com/office/drawing/2014/main" id="{A85FADA4-45CD-D9B9-E572-EDC11B361F28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10" name="円/楕円 126">
                  <a:extLst>
                    <a:ext uri="{FF2B5EF4-FFF2-40B4-BE49-F238E27FC236}">
                      <a16:creationId xmlns:a16="http://schemas.microsoft.com/office/drawing/2014/main" id="{DBE6A18F-BD0F-3463-0F98-F6C7534EF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3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E4D5E144-12FD-6139-CFC2-BBD0FD3B8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EFDD97D-6C26-B424-1195-1FAFAC7B3C4F}"/>
                </a:ext>
              </a:extLst>
            </p:cNvPr>
            <p:cNvSpPr/>
            <p:nvPr/>
          </p:nvSpPr>
          <p:spPr>
            <a:xfrm>
              <a:off x="408646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It is important to develop a model </a:t>
              </a:r>
            </a:p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to detect and classify BLE devices 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9642EF-8FAD-B012-C8E4-2A8891302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6</a:t>
            </a:fld>
            <a:endParaRPr lang="ja-JP" altLang="en-US"/>
          </a:p>
        </p:txBody>
      </p:sp>
      <p:cxnSp>
        <p:nvCxnSpPr>
          <p:cNvPr id="16" name="直線コネクタ 14">
            <a:extLst>
              <a:ext uri="{FF2B5EF4-FFF2-40B4-BE49-F238E27FC236}">
                <a16:creationId xmlns:a16="http://schemas.microsoft.com/office/drawing/2014/main" id="{16172CA7-E400-532E-11CC-047A91320A50}"/>
              </a:ext>
            </a:extLst>
          </p:cNvPr>
          <p:cNvCxnSpPr>
            <a:cxnSpLocks/>
          </p:cNvCxnSpPr>
          <p:nvPr/>
        </p:nvCxnSpPr>
        <p:spPr>
          <a:xfrm>
            <a:off x="6553011" y="1989138"/>
            <a:ext cx="526751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A69EF-121E-CECE-941F-05E95CE7F619}"/>
              </a:ext>
            </a:extLst>
          </p:cNvPr>
          <p:cNvGrpSpPr/>
          <p:nvPr/>
        </p:nvGrpSpPr>
        <p:grpSpPr>
          <a:xfrm>
            <a:off x="6553011" y="1162721"/>
            <a:ext cx="5058422" cy="4778508"/>
            <a:chOff x="6114342" y="1160463"/>
            <a:chExt cx="5058422" cy="4778508"/>
          </a:xfrm>
        </p:grpSpPr>
        <p:sp>
          <p:nvSpPr>
            <p:cNvPr id="17" name="テキスト ボックス 5">
              <a:extLst>
                <a:ext uri="{FF2B5EF4-FFF2-40B4-BE49-F238E27FC236}">
                  <a16:creationId xmlns:a16="http://schemas.microsoft.com/office/drawing/2014/main" id="{0046934C-4FBF-C388-04E8-6B35FB0F5C69}"/>
                </a:ext>
              </a:extLst>
            </p:cNvPr>
            <p:cNvSpPr txBox="1"/>
            <p:nvPr/>
          </p:nvSpPr>
          <p:spPr>
            <a:xfrm>
              <a:off x="6114343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Need for Synthetic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18" name="グラフィックス 9" descr="Diamond outline">
              <a:extLst>
                <a:ext uri="{FF2B5EF4-FFF2-40B4-BE49-F238E27FC236}">
                  <a16:creationId xmlns:a16="http://schemas.microsoft.com/office/drawing/2014/main" id="{C169BD80-C016-989B-19BD-45EA5D63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  <p:sp>
          <p:nvSpPr>
            <p:cNvPr id="19" name="テキスト ボックス 35">
              <a:extLst>
                <a:ext uri="{FF2B5EF4-FFF2-40B4-BE49-F238E27FC236}">
                  <a16:creationId xmlns:a16="http://schemas.microsoft.com/office/drawing/2014/main" id="{63776926-CD69-63DC-077A-132A2D877C4B}"/>
                </a:ext>
              </a:extLst>
            </p:cNvPr>
            <p:cNvSpPr txBox="1"/>
            <p:nvPr/>
          </p:nvSpPr>
          <p:spPr>
            <a:xfrm>
              <a:off x="6193914" y="2146503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Importance of large dataset</a:t>
              </a:r>
              <a:endParaRPr kumimoji="1" lang="ja-JP" altLang="en-US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Large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Diverse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CA431B-10C8-726A-7E93-3788FCE50EAE}"/>
                </a:ext>
              </a:extLst>
            </p:cNvPr>
            <p:cNvGrpSpPr/>
            <p:nvPr/>
          </p:nvGrpSpPr>
          <p:grpSpPr>
            <a:xfrm>
              <a:off x="6230841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22" name="直線コネクタ 125">
                <a:extLst>
                  <a:ext uri="{FF2B5EF4-FFF2-40B4-BE49-F238E27FC236}">
                    <a16:creationId xmlns:a16="http://schemas.microsoft.com/office/drawing/2014/main" id="{7103F63E-B9A6-E388-E9B4-512148916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グループ化 33">
                <a:extLst>
                  <a:ext uri="{FF2B5EF4-FFF2-40B4-BE49-F238E27FC236}">
                    <a16:creationId xmlns:a16="http://schemas.microsoft.com/office/drawing/2014/main" id="{9A4E3E96-F371-40E4-B14B-E2AC722CBFAD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24" name="円/楕円 126">
                  <a:extLst>
                    <a:ext uri="{FF2B5EF4-FFF2-40B4-BE49-F238E27FC236}">
                      <a16:creationId xmlns:a16="http://schemas.microsoft.com/office/drawing/2014/main" id="{24459E19-3E34-7812-473E-8977B00071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25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6513A9FB-CA3A-DC86-839E-DB870BFF9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テキスト ボックス 35">
              <a:extLst>
                <a:ext uri="{FF2B5EF4-FFF2-40B4-BE49-F238E27FC236}">
                  <a16:creationId xmlns:a16="http://schemas.microsoft.com/office/drawing/2014/main" id="{A0C1D9BD-89FD-5B12-E7EF-111D8A724526}"/>
                </a:ext>
              </a:extLst>
            </p:cNvPr>
            <p:cNvSpPr txBox="1"/>
            <p:nvPr/>
          </p:nvSpPr>
          <p:spPr>
            <a:xfrm>
              <a:off x="6193914" y="3260242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Cost and Risk 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and monetary cost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Privacy issues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C8B5119-ACEE-4516-676C-62085F134CA3}"/>
                </a:ext>
              </a:extLst>
            </p:cNvPr>
            <p:cNvSpPr/>
            <p:nvPr/>
          </p:nvSpPr>
          <p:spPr>
            <a:xfrm>
              <a:off x="6230841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 dirty="0">
                  <a:solidFill>
                    <a:schemeClr val="bg1"/>
                  </a:solidFill>
                  <a:latin typeface="Meiryo" panose="020B0604030504040204" pitchFamily="34" charset="-128"/>
                </a:rPr>
                <a:t>Synthetic data resolves these problems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5574FD-09A7-36AA-EB24-E0D6E1391C29}"/>
              </a:ext>
            </a:extLst>
          </p:cNvPr>
          <p:cNvGrpSpPr/>
          <p:nvPr/>
        </p:nvGrpSpPr>
        <p:grpSpPr>
          <a:xfrm>
            <a:off x="5772118" y="1481876"/>
            <a:ext cx="647765" cy="4140199"/>
            <a:chOff x="4189007" y="1989138"/>
            <a:chExt cx="647765" cy="4140199"/>
          </a:xfrm>
        </p:grpSpPr>
        <p:sp>
          <p:nvSpPr>
            <p:cNvPr id="29" name="フリーフォーム: 図形 10">
              <a:extLst>
                <a:ext uri="{FF2B5EF4-FFF2-40B4-BE49-F238E27FC236}">
                  <a16:creationId xmlns:a16="http://schemas.microsoft.com/office/drawing/2014/main" id="{924F3639-D774-6412-9C18-FD4089E17793}"/>
                </a:ext>
              </a:extLst>
            </p:cNvPr>
            <p:cNvSpPr/>
            <p:nvPr/>
          </p:nvSpPr>
          <p:spPr>
            <a:xfrm rot="5400000">
              <a:off x="4131993" y="3735355"/>
              <a:ext cx="761794" cy="647765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30" name="グループ化 15">
              <a:extLst>
                <a:ext uri="{FF2B5EF4-FFF2-40B4-BE49-F238E27FC236}">
                  <a16:creationId xmlns:a16="http://schemas.microsoft.com/office/drawing/2014/main" id="{5B34A8C2-A559-F368-0754-906813D9960F}"/>
                </a:ext>
              </a:extLst>
            </p:cNvPr>
            <p:cNvGrpSpPr/>
            <p:nvPr/>
          </p:nvGrpSpPr>
          <p:grpSpPr>
            <a:xfrm>
              <a:off x="4189007" y="1989138"/>
              <a:ext cx="386990" cy="4140199"/>
              <a:chOff x="3233736" y="1989138"/>
              <a:chExt cx="290513" cy="4140199"/>
            </a:xfrm>
          </p:grpSpPr>
          <p:cxnSp>
            <p:nvCxnSpPr>
              <p:cNvPr id="31" name="直線コネクタ 7">
                <a:extLst>
                  <a:ext uri="{FF2B5EF4-FFF2-40B4-BE49-F238E27FC236}">
                    <a16:creationId xmlns:a16="http://schemas.microsoft.com/office/drawing/2014/main" id="{A891B1A6-9DE4-01DD-744D-ADDAE2199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9">
                <a:extLst>
                  <a:ext uri="{FF2B5EF4-FFF2-40B4-BE49-F238E27FC236}">
                    <a16:creationId xmlns:a16="http://schemas.microsoft.com/office/drawing/2014/main" id="{5FB3B28A-F913-92B2-09A2-5AFD88EEE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79900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化 14">
                <a:extLst>
                  <a:ext uri="{FF2B5EF4-FFF2-40B4-BE49-F238E27FC236}">
                    <a16:creationId xmlns:a16="http://schemas.microsoft.com/office/drawing/2014/main" id="{34F4E222-6B6A-D94F-7FCD-0CC403D9B607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38333"/>
                <a:chOff x="3957637" y="2716300"/>
                <a:chExt cx="690563" cy="1408022"/>
              </a:xfrm>
            </p:grpSpPr>
            <p:cxnSp>
              <p:nvCxnSpPr>
                <p:cNvPr id="34" name="直線コネクタ 10">
                  <a:extLst>
                    <a:ext uri="{FF2B5EF4-FFF2-40B4-BE49-F238E27FC236}">
                      <a16:creationId xmlns:a16="http://schemas.microsoft.com/office/drawing/2014/main" id="{65290974-D450-496E-F682-353058A43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716300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13">
                  <a:extLst>
                    <a:ext uri="{FF2B5EF4-FFF2-40B4-BE49-F238E27FC236}">
                      <a16:creationId xmlns:a16="http://schemas.microsoft.com/office/drawing/2014/main" id="{93505D52-413C-5324-5A61-720EE50AA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46" y="3438609"/>
                  <a:ext cx="690554" cy="6857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239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4F90-5FB4-1949-1478-CA824360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8D35E558-1275-CB97-56A3-7D922B6982B8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DE30D3A1-A99F-5315-187F-E6F31EDBE1D8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185B05-2C51-A82F-01C0-C1B828E4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759F74-B4F2-88EB-AC27-C26606C31F0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5DC0C31-471D-54C4-F2DD-ADB62619CB47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45E257-E6AF-E1D8-93EB-1D19B2F55DF9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67C2004-70E1-A711-FD39-87EE5FAC35A5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data.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2E7A44EE-9844-D8F8-FC5C-ABE49BB3F0C2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E674F7E9-6B59-DB0C-0814-24F553D6E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0A24A479-F471-97DF-8776-89865ED72CF7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9AB33E70-BBEA-B02C-A75B-3E6E898D1B81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6051D11E-C961-2908-656E-DEAF397DC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9DD87EDD-73E4-075C-8BFB-A1CB2600DBFC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52A2227E-41FC-C0F4-ACAF-CB7D3B248932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59486C11-B76B-96B0-91F8-1B5B1D80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95BCE2A1-0D53-9361-CE20-A08C17EAE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4BB379CA-6F3E-9383-F5C2-A178C98EA5D2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082D5803-AB88-BB3C-0B8E-F5E4680C2B0E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4B1B8AA9-11F9-9B51-6F5D-BCD0B3037956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7156D8B4-E8C3-675F-4F50-F83DA1545FAC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6666DF8-3DD5-0A64-C564-AEC2F6CC91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EC3D3-B268-3C0B-C518-C808E7FC3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2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DD99BC6-D77C-692A-EB22-9CEBD4A6E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4E33536-2EF2-674C-9D55-206B09674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40367</TotalTime>
  <Words>1394</Words>
  <Application>Microsoft Macintosh PowerPoint</Application>
  <PresentationFormat>Widescreen</PresentationFormat>
  <Paragraphs>313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Meiryo</vt:lpstr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</vt:lpstr>
      <vt:lpstr>PowerPoint Presentation</vt:lpstr>
      <vt:lpstr>PowerPoint Presentation</vt:lpstr>
      <vt:lpstr>Executive Summary </vt:lpstr>
      <vt:lpstr>PowerPoint Presentation</vt:lpstr>
      <vt:lpstr>The current state of BLE</vt:lpstr>
      <vt:lpstr>Research Questions</vt:lpstr>
      <vt:lpstr>Method Selection</vt:lpstr>
      <vt:lpstr>Data Selection</vt:lpstr>
      <vt:lpstr>Synthetic Data Generation Pipeline</vt:lpstr>
      <vt:lpstr>Example of the State Transition</vt:lpstr>
      <vt:lpstr>PowerPoint Presentation</vt:lpstr>
      <vt:lpstr>Evaluation Perspectives</vt:lpstr>
      <vt:lpstr>Comparison of Data Structures</vt:lpstr>
      <vt:lpstr>Comparison of Data Structures</vt:lpstr>
      <vt:lpstr>Comparison of Data Structures</vt:lpstr>
      <vt:lpstr>PowerPoint Presentation</vt:lpstr>
      <vt:lpstr>Comparison of Results on Test Data</vt:lpstr>
      <vt:lpstr>PowerPoint Presentation</vt:lpstr>
      <vt:lpstr>Comparison of Results with Real Data – SmartTag (nearby)</vt:lpstr>
      <vt:lpstr>Comparison of Results with Real Data – Tile (lost)</vt:lpstr>
      <vt:lpstr>Comparison of Results with Real Data – FindMy Tracker (unpaired)</vt:lpstr>
      <vt:lpstr>Results with Varying Synthetic Data Ratio in Training SmartTag (nearby)</vt:lpstr>
      <vt:lpstr>PowerPoint Presentation</vt:lpstr>
      <vt:lpstr>Discussion - Why Synthetic Data Enhanced the Model</vt:lpstr>
      <vt:lpstr>Discussions - Synthetic Data is Not a Perfect Solution</vt:lpstr>
      <vt:lpstr>Discussion - Advantages of the Markov Model</vt:lpstr>
      <vt:lpstr>PowerPoint Presentation</vt:lpstr>
      <vt:lpstr>Answers to Research Questions</vt:lpstr>
      <vt:lpstr>Limitations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232</cp:revision>
  <dcterms:created xsi:type="dcterms:W3CDTF">2021-07-21T02:01:13Z</dcterms:created>
  <dcterms:modified xsi:type="dcterms:W3CDTF">2025-03-13T19:42:53Z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